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3" r:id="rId3"/>
    <p:sldId id="266" r:id="rId4"/>
    <p:sldId id="267" r:id="rId5"/>
    <p:sldId id="264" r:id="rId6"/>
    <p:sldId id="265" r:id="rId7"/>
    <p:sldId id="272" r:id="rId8"/>
    <p:sldId id="268" r:id="rId9"/>
    <p:sldId id="271" r:id="rId10"/>
    <p:sldId id="262" r:id="rId11"/>
    <p:sldId id="273" r:id="rId12"/>
    <p:sldId id="274" r:id="rId13"/>
    <p:sldId id="275" r:id="rId14"/>
    <p:sldId id="276" r:id="rId15"/>
    <p:sldId id="277" r:id="rId16"/>
    <p:sldId id="269" r:id="rId17"/>
    <p:sldId id="270" r:id="rId18"/>
    <p:sldId id="278" r:id="rId19"/>
    <p:sldId id="279" r:id="rId20"/>
    <p:sldId id="260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Favaro" initials="MF" lastIdx="1" clrIdx="0">
    <p:extLst>
      <p:ext uri="{19B8F6BF-5375-455C-9EA6-DF929625EA0E}">
        <p15:presenceInfo xmlns:p15="http://schemas.microsoft.com/office/powerpoint/2012/main" userId="48eebe33a29de5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91FFAE3-4257-A20D-7C14-4D8F7D641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B9F304-7825-8C65-804F-C259267369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E1D7-CF47-4178-8D63-FABCCB552304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37E15C-9F1E-8E13-1A85-29232954D8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D15695-5A2A-077A-AF6A-4C83FBE2A3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6B2D9-DC10-45A5-99CA-F1A06B6A5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25876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3T16:30:23.109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0,'0'11235,"0"-11218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3T16:30:33.604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0,'0'11235,"0"-11218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3T17:04:01.502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0,'0'7396,"0"-7385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2E479-B0D7-429B-AB44-2467B9490D43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7F5B0-21FE-4DEE-9B09-26CFBAEA99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42983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35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3626-F3EF-A4C1-662C-03BDD824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A4A723-A4E9-4F27-8DCC-B8DE33B0D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DF381C-B654-7156-BA8A-C2BAA9CF1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56174559-A02E-4246-E1A3-9180B8910D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32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35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3626-F3EF-A4C1-662C-03BDD824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A4A723-A4E9-4F27-8DCC-B8DE33B0D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DF381C-B654-7156-BA8A-C2BAA9CF1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56174559-A02E-4246-E1A3-9180B8910D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2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/>
              <a:t>Objective</a:t>
            </a:r>
            <a:r>
              <a:rPr lang="it-IT" sz="1200" dirty="0"/>
              <a:t>: follow the line and </a:t>
            </a:r>
            <a:r>
              <a:rPr lang="it-IT" sz="1200" dirty="0" err="1"/>
              <a:t>get</a:t>
            </a:r>
            <a:r>
              <a:rPr lang="it-IT" sz="1200" dirty="0"/>
              <a:t> the </a:t>
            </a:r>
            <a:r>
              <a:rPr lang="it-IT" sz="1200" dirty="0" err="1"/>
              <a:t>fastest</a:t>
            </a:r>
            <a:r>
              <a:rPr lang="it-IT" sz="1200" dirty="0"/>
              <a:t> </a:t>
            </a:r>
            <a:r>
              <a:rPr lang="it-IT" sz="1200" dirty="0" err="1"/>
              <a:t>lap</a:t>
            </a:r>
            <a:r>
              <a:rPr lang="it-IT" sz="1200" dirty="0"/>
              <a:t> speed!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have</a:t>
            </a:r>
            <a:r>
              <a:rPr lang="it-IT" sz="1200" dirty="0"/>
              <a:t> </a:t>
            </a:r>
            <a:r>
              <a:rPr lang="it-IT" sz="1200" dirty="0" err="1"/>
              <a:t>created</a:t>
            </a:r>
            <a:r>
              <a:rPr lang="it-IT" sz="1200" dirty="0"/>
              <a:t> the </a:t>
            </a:r>
            <a:r>
              <a:rPr lang="it-IT" sz="1200" dirty="0" err="1"/>
              <a:t>bilding</a:t>
            </a:r>
            <a:r>
              <a:rPr lang="it-IT" sz="1200" dirty="0"/>
              <a:t> </a:t>
            </a:r>
            <a:r>
              <a:rPr lang="it-IT" sz="1200" dirty="0" err="1"/>
              <a:t>blocks</a:t>
            </a:r>
            <a:r>
              <a:rPr lang="it-IT" sz="1200" dirty="0"/>
              <a:t>.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/>
              <a:t>,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tracks, first </a:t>
            </a:r>
            <a:r>
              <a:rPr lang="it-IT" dirty="0" err="1"/>
              <a:t>approach</a:t>
            </a:r>
            <a:r>
              <a:rPr lang="it-IT" dirty="0"/>
              <a:t>, just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on the </a:t>
            </a:r>
            <a:r>
              <a:rPr lang="it-IT" dirty="0" err="1"/>
              <a:t>left</a:t>
            </a:r>
            <a:r>
              <a:rPr lang="it-IT" dirty="0"/>
              <a:t> turn </a:t>
            </a:r>
            <a:r>
              <a:rPr lang="it-IT" dirty="0" err="1"/>
              <a:t>left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r>
              <a:rPr lang="it-IT" dirty="0"/>
              <a:t> turn </a:t>
            </a:r>
            <a:r>
              <a:rPr lang="it-IT" dirty="0" err="1"/>
              <a:t>right</a:t>
            </a:r>
            <a:r>
              <a:rPr lang="it-IT" dirty="0"/>
              <a:t>. </a:t>
            </a: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41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5348D4-CA5A-E920-2A20-487CD86D9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AD809E1-4F0E-C211-DE16-D76D7A42E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57BC7E-1C07-648B-6B8B-CAB2198F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41CF80-FC4B-131A-3F6D-71D759AE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3A5E79-A63E-C669-9F3F-F7AC30EF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26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E4E4A6-2CE2-3F3E-7A81-F83F54A2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5EBE93-BCCE-3604-2873-6C7ECC983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3536D2-47E1-117F-B77A-D52B01E2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D9C45E-CDFE-4AF1-49CC-E1E2923F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A58306-D7E7-6C6F-C5DF-63606B68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30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8AD8C50-30BC-1F33-5E93-D8B861D6A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7D28A3-5C54-C7AD-ED7B-313F5586E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EBB3BE-7282-CF25-7A15-9C9756EB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B92658-11D2-66C6-AB0C-1A09C72C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D38D27-00CC-FEBA-9D2A-D73621CA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64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16E555-81B1-AF02-CD85-994974B1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360D5E-293D-E4D9-FC67-4357C473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B26594-3967-5822-DFF9-2405EDD5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853E06-7EA7-FE35-20C3-DC31AE4F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FA7F1-D8C1-6184-8887-5FE3B1D2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73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CD1FA-4608-A469-8226-CCB639F8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22ECED-11DC-0C4F-7536-648D2C66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D26139-98D4-D13B-EC2E-BDCDE5D1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6B1D52-E34E-60E9-CF7F-F3F62F44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5A233F-EB52-5996-9E76-9A941FC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0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20542E-2A7B-C276-678F-4AB20C5B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5E2472-E495-5A9E-AEFA-C6482066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A5371D-CEAC-F80B-390C-19E7CD3AC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504FDD-C879-62F8-3970-57ADD1F4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EB3E58-3BCB-7899-965F-6D279B95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0C6C42-CE65-D263-17CF-32D31357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34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D67F4-6AB2-800D-F89C-B6E47231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5B2F80-4927-14FD-B290-C820FAEA4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6AB90F-6541-4AF1-5F81-084C74AE1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F2DE8C-9983-F077-D544-A490C8445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5E47BB-7977-8F3C-4D43-6BF00C2D6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AD7BC1A-CE99-A21B-4746-D4A20361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68B96-99C6-0994-B7BC-D58007AB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9BF849-FABB-A4F9-28D0-75489C31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22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6E067-2E0A-5C27-010E-AAB5F0A9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242124-B07E-5C74-E9E3-5E8792FE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518C1A-FD9D-205C-D662-53C270BA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F9B200-546A-1D3A-11E5-92F2FC6B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69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213829-1830-6D2B-187E-352FF6A2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087AE55-A9BE-F506-D44A-CCFA8C90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2DB709-7B4A-355B-3C83-1A7E4426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9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5A15BB-0180-FC6A-0ABD-8E50CB74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3C4E9-AD82-AEC7-BA06-97498BED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EC5B5D-41BC-3B1C-0839-1DCDC7E91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1CFEB1-AC83-B8F4-EBCA-BB15DA8B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BF7DF9-051A-3B58-9F01-351350AD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244985-7988-83CC-2DF9-D8017E43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55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A7545-832F-6B1C-E38F-98AE71C7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B7B2208-7FCB-5441-11AD-CBA4909DB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E2C733-6CF7-7786-D7D1-E801FF11A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AFE676-5666-E203-0C4D-EB8C4563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608E7D-4CF0-60AF-C33A-3D57749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558C2A-66AE-9B7A-46F6-73AD3038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63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BFF4004-22B5-2F66-B3B4-E636493F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D9B876-6520-022D-9585-C95F1B10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699750-D891-7C8F-E1B0-F2BA209F7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99545E-54A6-44B0-A327-C13F7F99FC68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3A99CD-22EA-5466-1897-E358BC0E7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193E94-FD8B-A3E4-5BFD-92FE75990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480D0-6463-4A40-8AA3-D38A276709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232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package" Target="../embeddings/Microsoft_Word_Document1.docx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package" Target="../embeddings/Microsoft_Word_Document1.docx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2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4CEC0-4D44-5F52-708F-D3A334681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747" y="2026353"/>
            <a:ext cx="10547797" cy="80068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4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University of Padua – Department of Information Engineering</a:t>
            </a:r>
            <a:br>
              <a:rPr lang="en-GB" sz="24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Bachelor’s Degree in Control System Engineering</a:t>
            </a:r>
            <a:br>
              <a:rPr lang="en-GB" sz="24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noProof="0" dirty="0">
              <a:solidFill>
                <a:srgbClr val="FF0000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FCE87B-E823-8376-3CAF-90B0673EC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5358" y="3045954"/>
            <a:ext cx="9144000" cy="1537879"/>
          </a:xfrm>
        </p:spPr>
        <p:txBody>
          <a:bodyPr>
            <a:normAutofit/>
          </a:bodyPr>
          <a:lstStyle/>
          <a:p>
            <a:pPr defTabSz="5948886">
              <a:tabLst>
                <a:tab pos="8930182" algn="l"/>
              </a:tabLst>
              <a:defRPr/>
            </a:pPr>
            <a:r>
              <a:rPr lang="en-GB" sz="3600" i="1" dirty="0">
                <a:solidFill>
                  <a:srgbClr val="C00000"/>
                </a:solidFill>
              </a:rPr>
              <a:t>Embedded Real-Time Control</a:t>
            </a:r>
            <a:br>
              <a:rPr lang="en-GB" sz="3600" i="1" dirty="0">
                <a:solidFill>
                  <a:srgbClr val="C00000"/>
                </a:solidFill>
              </a:rPr>
            </a:br>
            <a:r>
              <a:rPr lang="en-GB" sz="3600" i="1" dirty="0">
                <a:solidFill>
                  <a:srgbClr val="C00000"/>
                </a:solidFill>
              </a:rPr>
              <a:t>Laboratory Activities and Key Concepts</a:t>
            </a:r>
            <a:endParaRPr lang="en-GB" sz="3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924A8A-6B41-0FCA-5203-BDDD97E30319}"/>
              </a:ext>
            </a:extLst>
          </p:cNvPr>
          <p:cNvSpPr txBox="1"/>
          <p:nvPr/>
        </p:nvSpPr>
        <p:spPr>
          <a:xfrm>
            <a:off x="7193674" y="4941594"/>
            <a:ext cx="39344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Group 4</a:t>
            </a:r>
            <a:r>
              <a:rPr lang="en-GB" sz="2200" noProof="0" dirty="0"/>
              <a:t>: </a:t>
            </a:r>
          </a:p>
          <a:p>
            <a:r>
              <a:rPr lang="en-US" dirty="0"/>
              <a:t>Brescia Davide (2182457)</a:t>
            </a:r>
          </a:p>
          <a:p>
            <a:r>
              <a:rPr lang="en-US" dirty="0"/>
              <a:t>Favaro Manuel (2199436)</a:t>
            </a:r>
          </a:p>
          <a:p>
            <a:r>
              <a:rPr lang="en-US" dirty="0" err="1"/>
              <a:t>Filannino</a:t>
            </a:r>
            <a:r>
              <a:rPr lang="en-US" dirty="0"/>
              <a:t> Daniele (2179425)</a:t>
            </a:r>
            <a:endParaRPr lang="en-GB" sz="2200" noProof="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2DB855A-A3DE-C713-507A-9F87B4E3F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47" y="5978788"/>
            <a:ext cx="35269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GB" sz="220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Padua, 19/02/202</a:t>
            </a:r>
            <a:r>
              <a:rPr lang="en-GB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GB" sz="2200" noProof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039FDA55-85E4-44B2-B72C-A917A29BD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32591"/>
              </p:ext>
            </p:extLst>
          </p:nvPr>
        </p:nvGraphicFramePr>
        <p:xfrm>
          <a:off x="611188" y="125413"/>
          <a:ext cx="11977687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8" y="125413"/>
                        <a:ext cx="11977687" cy="152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00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C793-0139-0D26-B5FE-E3C56BCE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629E4-4F4B-728F-538E-65371478E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000" y="1346474"/>
            <a:ext cx="10547797" cy="866939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Second Part – </a:t>
            </a:r>
            <a:br>
              <a:rPr lang="en-GB" sz="2500" i="1" noProof="0" dirty="0">
                <a:solidFill>
                  <a:srgbClr val="C00000"/>
                </a:solidFill>
              </a:rPr>
            </a:br>
            <a:r>
              <a:rPr lang="en-GB" sz="2500" i="1" noProof="0" dirty="0">
                <a:solidFill>
                  <a:srgbClr val="C00000"/>
                </a:solidFill>
              </a:rPr>
              <a:t>Motor Control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F40537F8-569B-4C17-023E-E114797C3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F40537F8-569B-4C17-023E-E114797C3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o 9">
            <a:extLst>
              <a:ext uri="{FF2B5EF4-FFF2-40B4-BE49-F238E27FC236}">
                <a16:creationId xmlns:a16="http://schemas.microsoft.com/office/drawing/2014/main" id="{7A31D721-C580-0F3A-5680-E510AB6B898F}"/>
              </a:ext>
            </a:extLst>
          </p:cNvPr>
          <p:cNvGrpSpPr/>
          <p:nvPr/>
        </p:nvGrpSpPr>
        <p:grpSpPr>
          <a:xfrm>
            <a:off x="2208270" y="2936195"/>
            <a:ext cx="7775459" cy="2111844"/>
            <a:chOff x="1190624" y="2808706"/>
            <a:chExt cx="7775459" cy="2111844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BAF34AA-FDF6-C8B8-72D5-A1187BB27F8E}"/>
                </a:ext>
              </a:extLst>
            </p:cNvPr>
            <p:cNvSpPr txBox="1"/>
            <p:nvPr/>
          </p:nvSpPr>
          <p:spPr>
            <a:xfrm>
              <a:off x="1190624" y="2808706"/>
              <a:ext cx="57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Identifying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working points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0B9358D-713D-9340-2810-9D1B04721F83}"/>
                </a:ext>
              </a:extLst>
            </p:cNvPr>
            <p:cNvSpPr txBox="1"/>
            <p:nvPr/>
          </p:nvSpPr>
          <p:spPr>
            <a:xfrm>
              <a:off x="1690808" y="3244334"/>
              <a:ext cx="57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Motor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Parameters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Estimation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BA3AFA79-EC22-32D3-2A91-577DD50A8736}"/>
                </a:ext>
              </a:extLst>
            </p:cNvPr>
            <p:cNvSpPr txBox="1"/>
            <p:nvPr/>
          </p:nvSpPr>
          <p:spPr>
            <a:xfrm>
              <a:off x="2192400" y="3679962"/>
              <a:ext cx="57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PI Controller Design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A3FDFBC-9B15-37D5-C866-DC52A4DFBEC4}"/>
                </a:ext>
              </a:extLst>
            </p:cNvPr>
            <p:cNvSpPr txBox="1"/>
            <p:nvPr/>
          </p:nvSpPr>
          <p:spPr>
            <a:xfrm>
              <a:off x="2692800" y="4115590"/>
              <a:ext cx="57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Validation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of Controllers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A1A54BF-94DB-9D73-C3CD-766D67D21592}"/>
                </a:ext>
              </a:extLst>
            </p:cNvPr>
            <p:cNvSpPr txBox="1"/>
            <p:nvPr/>
          </p:nvSpPr>
          <p:spPr>
            <a:xfrm>
              <a:off x="3193200" y="4551218"/>
              <a:ext cx="57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Windup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Problem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191F7EE2-DDFB-46B1-8CF6-D51C7FB5F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0" y="3025131"/>
            <a:ext cx="3715054" cy="15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7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8932C-F332-13A2-822E-2962EF5F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437DF-73D6-E737-9D6B-68021CBE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Working Points Identification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07DF23C-2B47-BA73-FD57-ECC235055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807DF23C-2B47-BA73-FD57-ECC235055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FC5FAD-2BD2-9D4A-990F-15D0315BA2D4}"/>
              </a:ext>
            </a:extLst>
          </p:cNvPr>
          <p:cNvSpPr txBox="1"/>
          <p:nvPr/>
        </p:nvSpPr>
        <p:spPr>
          <a:xfrm>
            <a:off x="4390526" y="1879898"/>
            <a:ext cx="30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ISSUE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70F9D8F-B467-F405-131E-47539929115A}"/>
              </a:ext>
            </a:extLst>
          </p:cNvPr>
          <p:cNvSpPr/>
          <p:nvPr/>
        </p:nvSpPr>
        <p:spPr>
          <a:xfrm rot="5400000">
            <a:off x="5779156" y="2443475"/>
            <a:ext cx="306000" cy="140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06DFE-7387-5C96-0DEE-3FB5443023C3}"/>
              </a:ext>
            </a:extLst>
          </p:cNvPr>
          <p:cNvSpPr txBox="1"/>
          <p:nvPr/>
        </p:nvSpPr>
        <p:spPr>
          <a:xfrm>
            <a:off x="3835882" y="2653764"/>
            <a:ext cx="419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Real-World non linearities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3B2BB6-BA50-3EA1-E200-62A3C2DCE021}"/>
              </a:ext>
            </a:extLst>
          </p:cNvPr>
          <p:cNvSpPr txBox="1"/>
          <p:nvPr/>
        </p:nvSpPr>
        <p:spPr>
          <a:xfrm>
            <a:off x="1252551" y="3173003"/>
            <a:ext cx="324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Behaviour of Left Motor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3FB875A-A775-9BD5-758D-4910474D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1" y="3697939"/>
            <a:ext cx="3909799" cy="2700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B4BA7CD-638A-4896-0A2E-F19221A5B710}"/>
              </a:ext>
            </a:extLst>
          </p:cNvPr>
          <p:cNvSpPr txBox="1"/>
          <p:nvPr/>
        </p:nvSpPr>
        <p:spPr>
          <a:xfrm>
            <a:off x="7534941" y="3173003"/>
            <a:ext cx="336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Behaviour of Right Motor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1F25C992-91CE-794C-5BC1-9E4F039C9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07" y="3697939"/>
            <a:ext cx="3909800" cy="2700000"/>
          </a:xfrm>
          <a:prstGeom prst="rect">
            <a:avLst/>
          </a:prstGeom>
        </p:spPr>
      </p:pic>
      <p:sp>
        <p:nvSpPr>
          <p:cNvPr id="26" name="Diverso da 25">
            <a:extLst>
              <a:ext uri="{FF2B5EF4-FFF2-40B4-BE49-F238E27FC236}">
                <a16:creationId xmlns:a16="http://schemas.microsoft.com/office/drawing/2014/main" id="{12B282D3-7B20-DC02-0D8A-A060177131B9}"/>
              </a:ext>
            </a:extLst>
          </p:cNvPr>
          <p:cNvSpPr/>
          <p:nvPr/>
        </p:nvSpPr>
        <p:spPr>
          <a:xfrm>
            <a:off x="5739423" y="4915799"/>
            <a:ext cx="713154" cy="253089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DEACCBE1-C80B-27AA-80AB-F692F4EFA6AF}"/>
              </a:ext>
            </a:extLst>
          </p:cNvPr>
          <p:cNvSpPr/>
          <p:nvPr/>
        </p:nvSpPr>
        <p:spPr>
          <a:xfrm rot="8087980">
            <a:off x="4346541" y="3129681"/>
            <a:ext cx="306000" cy="140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C6AF288-5D83-7A02-7C76-38DCC979BBC9}"/>
              </a:ext>
            </a:extLst>
          </p:cNvPr>
          <p:cNvSpPr/>
          <p:nvPr/>
        </p:nvSpPr>
        <p:spPr>
          <a:xfrm rot="13512020" flipH="1">
            <a:off x="7303226" y="3129682"/>
            <a:ext cx="306000" cy="140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6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C0453-0400-B800-29E1-49FB871F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6D838-7C6E-55FB-AC05-E8CE5DBD8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000" y="1346474"/>
            <a:ext cx="10547797" cy="866939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Motor Parameters Estimation – </a:t>
            </a:r>
            <a:br>
              <a:rPr lang="en-GB" sz="2500" i="1" noProof="0" dirty="0">
                <a:solidFill>
                  <a:srgbClr val="C00000"/>
                </a:solidFill>
              </a:rPr>
            </a:br>
            <a:r>
              <a:rPr lang="en-GB" sz="2500" i="1" noProof="0" dirty="0">
                <a:solidFill>
                  <a:srgbClr val="C00000"/>
                </a:solidFill>
              </a:rPr>
              <a:t>Graphical Method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07A28FB-567C-D427-317C-0E2E5C4FA6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807A28FB-567C-D427-317C-0E2E5C4FA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F4F6B0-EB0F-2EDC-6029-6F933AAC5863}"/>
              </a:ext>
            </a:extLst>
          </p:cNvPr>
          <p:cNvSpPr txBox="1"/>
          <p:nvPr/>
        </p:nvSpPr>
        <p:spPr>
          <a:xfrm>
            <a:off x="1994688" y="2456584"/>
            <a:ext cx="22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Rough Estimate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(Baseline)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0B34D9F-120F-56FF-08ED-E40E178109D0}"/>
                  </a:ext>
                </a:extLst>
              </p:cNvPr>
              <p:cNvSpPr txBox="1"/>
              <p:nvPr/>
            </p:nvSpPr>
            <p:spPr>
              <a:xfrm>
                <a:off x="1987382" y="3814359"/>
                <a:ext cx="3800476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2%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w.r.t.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the 2%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63.2%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w.r.t.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the 63.2%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0B34D9F-120F-56FF-08ED-E40E17810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82" y="3814359"/>
                <a:ext cx="3800476" cy="945259"/>
              </a:xfrm>
              <a:prstGeom prst="rect">
                <a:avLst/>
              </a:prstGeom>
              <a:blipFill>
                <a:blip r:embed="rId5"/>
                <a:stretch>
                  <a:fillRect l="-1284" t="-3871" b="-70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E2B087CF-BC94-A532-5FB1-0765621EB62B}"/>
                  </a:ext>
                </a:extLst>
              </p:cNvPr>
              <p:cNvSpPr txBox="1"/>
              <p:nvPr/>
            </p:nvSpPr>
            <p:spPr>
              <a:xfrm>
                <a:off x="1994688" y="5420198"/>
                <a:ext cx="2797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Compute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as known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E2B087CF-BC94-A532-5FB1-0765621EB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88" y="5420198"/>
                <a:ext cx="279774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7D5D80A9-797B-B7B1-2AA3-461F3791F788}"/>
              </a:ext>
            </a:extLst>
          </p:cNvPr>
          <p:cNvGrpSpPr/>
          <p:nvPr/>
        </p:nvGrpSpPr>
        <p:grpSpPr>
          <a:xfrm>
            <a:off x="1190625" y="2995129"/>
            <a:ext cx="714031" cy="3023083"/>
            <a:chOff x="747388" y="3298506"/>
            <a:chExt cx="714031" cy="3023083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E5005BEE-80DA-A1DC-3DC9-7FF595974C7B}"/>
                </a:ext>
              </a:extLst>
            </p:cNvPr>
            <p:cNvGrpSpPr/>
            <p:nvPr/>
          </p:nvGrpSpPr>
          <p:grpSpPr>
            <a:xfrm>
              <a:off x="1193312" y="4234451"/>
              <a:ext cx="268107" cy="1758525"/>
              <a:chOff x="738790" y="4250492"/>
              <a:chExt cx="268107" cy="1758525"/>
            </a:xfrm>
          </p:grpSpPr>
          <p:sp>
            <p:nvSpPr>
              <p:cNvPr id="57" name="Freccia curva 56">
                <a:extLst>
                  <a:ext uri="{FF2B5EF4-FFF2-40B4-BE49-F238E27FC236}">
                    <a16:creationId xmlns:a16="http://schemas.microsoft.com/office/drawing/2014/main" id="{1A0934F0-9558-B204-E08B-38DF20477703}"/>
                  </a:ext>
                </a:extLst>
              </p:cNvPr>
              <p:cNvSpPr/>
              <p:nvPr/>
            </p:nvSpPr>
            <p:spPr>
              <a:xfrm>
                <a:off x="738790" y="4250492"/>
                <a:ext cx="268107" cy="112912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" name="Freccia curva 57">
                <a:extLst>
                  <a:ext uri="{FF2B5EF4-FFF2-40B4-BE49-F238E27FC236}">
                    <a16:creationId xmlns:a16="http://schemas.microsoft.com/office/drawing/2014/main" id="{92124FCA-7E2F-0B55-8E0D-8B120494D63B}"/>
                  </a:ext>
                </a:extLst>
              </p:cNvPr>
              <p:cNvSpPr/>
              <p:nvPr/>
            </p:nvSpPr>
            <p:spPr>
              <a:xfrm flipV="1">
                <a:off x="738790" y="5117430"/>
                <a:ext cx="262856" cy="891587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B7A8C205-4D32-C613-4163-F7E0BA258B46}"/>
                    </a:ext>
                  </a:extLst>
                </p:cNvPr>
                <p:cNvSpPr txBox="1"/>
                <p:nvPr/>
              </p:nvSpPr>
              <p:spPr>
                <a:xfrm rot="16200000">
                  <a:off x="-579488" y="4625382"/>
                  <a:ext cx="30230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Repeat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B7A8C205-4D32-C613-4163-F7E0BA258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79488" y="4625382"/>
                  <a:ext cx="30230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8197" r="-24590" b="-1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A0F8C36-03C7-F91B-B11D-4F90AA60450D}"/>
              </a:ext>
            </a:extLst>
          </p:cNvPr>
          <p:cNvSpPr/>
          <p:nvPr/>
        </p:nvSpPr>
        <p:spPr>
          <a:xfrm rot="5400000">
            <a:off x="2868977" y="3386637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5EFC39-129E-2A4F-2FCB-1CEFA418A4E0}"/>
              </a:ext>
            </a:extLst>
          </p:cNvPr>
          <p:cNvSpPr/>
          <p:nvPr/>
        </p:nvSpPr>
        <p:spPr>
          <a:xfrm rot="5400000">
            <a:off x="2868977" y="5043340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224D5B-B2AE-45E2-B62A-48FFA027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86" y="2213413"/>
            <a:ext cx="5596391" cy="40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34CC-F5EB-C93F-35E1-27814920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32E99-E8FD-E0FC-60C6-D38D33D6D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000" y="1346474"/>
            <a:ext cx="10547797" cy="866939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Motor Parameters Estimation – </a:t>
            </a:r>
            <a:br>
              <a:rPr lang="en-GB" sz="2500" i="1" noProof="0" dirty="0">
                <a:solidFill>
                  <a:srgbClr val="C00000"/>
                </a:solidFill>
              </a:rPr>
            </a:br>
            <a:r>
              <a:rPr lang="en-GB" sz="2500" i="1" noProof="0" dirty="0">
                <a:solidFill>
                  <a:srgbClr val="C00000"/>
                </a:solidFill>
              </a:rPr>
              <a:t>Tangent Method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69B076E7-3CE6-46A3-15AD-631FD277E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69B076E7-3CE6-46A3-15AD-631FD277E7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4DC99D-CCC6-9883-D8BA-1B2113208276}"/>
              </a:ext>
            </a:extLst>
          </p:cNvPr>
          <p:cNvSpPr txBox="1"/>
          <p:nvPr/>
        </p:nvSpPr>
        <p:spPr>
          <a:xfrm>
            <a:off x="1645147" y="2411749"/>
            <a:ext cx="22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Deterministic and more precise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6DCA4D1-6D3F-D6BF-7866-FAF9825D9466}"/>
                  </a:ext>
                </a:extLst>
              </p:cNvPr>
              <p:cNvSpPr txBox="1"/>
              <p:nvPr/>
            </p:nvSpPr>
            <p:spPr>
              <a:xfrm>
                <a:off x="1639907" y="3736168"/>
                <a:ext cx="38004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Find inflection point and plot the tangent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as the intersection between the axis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6DCA4D1-6D3F-D6BF-7866-FAF9825D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907" y="3736168"/>
                <a:ext cx="3800476" cy="1477328"/>
              </a:xfrm>
              <a:prstGeom prst="rect">
                <a:avLst/>
              </a:prstGeom>
              <a:blipFill>
                <a:blip r:embed="rId5"/>
                <a:stretch>
                  <a:fillRect l="-1284" t="-2479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5079388-1673-3A75-0B9C-39FD0A778FA5}"/>
                  </a:ext>
                </a:extLst>
              </p:cNvPr>
              <p:cNvSpPr txBox="1"/>
              <p:nvPr/>
            </p:nvSpPr>
            <p:spPr>
              <a:xfrm>
                <a:off x="1645147" y="5770534"/>
                <a:ext cx="2797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Compute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as known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5079388-1673-3A75-0B9C-39FD0A77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47" y="5770534"/>
                <a:ext cx="2797741" cy="369332"/>
              </a:xfrm>
              <a:prstGeom prst="rect">
                <a:avLst/>
              </a:prstGeom>
              <a:blipFill>
                <a:blip r:embed="rId6"/>
                <a:stretch>
                  <a:fillRect l="-1961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EB53CE20-10E4-0637-B617-A65FBC4F9B78}"/>
              </a:ext>
            </a:extLst>
          </p:cNvPr>
          <p:cNvGrpSpPr/>
          <p:nvPr/>
        </p:nvGrpSpPr>
        <p:grpSpPr>
          <a:xfrm>
            <a:off x="843814" y="2761861"/>
            <a:ext cx="721847" cy="3241017"/>
            <a:chOff x="747388" y="3128250"/>
            <a:chExt cx="721847" cy="3241017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B56F639B-857F-A449-846C-D2E6A9E98390}"/>
                </a:ext>
              </a:extLst>
            </p:cNvPr>
            <p:cNvGrpSpPr/>
            <p:nvPr/>
          </p:nvGrpSpPr>
          <p:grpSpPr>
            <a:xfrm>
              <a:off x="1197221" y="4234451"/>
              <a:ext cx="272014" cy="2134816"/>
              <a:chOff x="742699" y="4250492"/>
              <a:chExt cx="272014" cy="2134816"/>
            </a:xfrm>
          </p:grpSpPr>
          <p:sp>
            <p:nvSpPr>
              <p:cNvPr id="12" name="Freccia curva 11">
                <a:extLst>
                  <a:ext uri="{FF2B5EF4-FFF2-40B4-BE49-F238E27FC236}">
                    <a16:creationId xmlns:a16="http://schemas.microsoft.com/office/drawing/2014/main" id="{6FB954F1-DB2D-39A6-CD96-10510B8B3EFC}"/>
                  </a:ext>
                </a:extLst>
              </p:cNvPr>
              <p:cNvSpPr/>
              <p:nvPr/>
            </p:nvSpPr>
            <p:spPr>
              <a:xfrm>
                <a:off x="742699" y="4250492"/>
                <a:ext cx="272014" cy="115723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" name="Freccia curva 14">
                <a:extLst>
                  <a:ext uri="{FF2B5EF4-FFF2-40B4-BE49-F238E27FC236}">
                    <a16:creationId xmlns:a16="http://schemas.microsoft.com/office/drawing/2014/main" id="{4AAA531E-3FBB-655F-2460-C1765B56B793}"/>
                  </a:ext>
                </a:extLst>
              </p:cNvPr>
              <p:cNvSpPr/>
              <p:nvPr/>
            </p:nvSpPr>
            <p:spPr>
              <a:xfrm flipV="1">
                <a:off x="744041" y="5407722"/>
                <a:ext cx="262856" cy="97758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D97416DE-3850-19ED-82AE-9C6E4B969646}"/>
                    </a:ext>
                  </a:extLst>
                </p:cNvPr>
                <p:cNvSpPr txBox="1"/>
                <p:nvPr/>
              </p:nvSpPr>
              <p:spPr>
                <a:xfrm rot="16200000">
                  <a:off x="-664616" y="4540254"/>
                  <a:ext cx="31933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Repeat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D97416DE-3850-19ED-82AE-9C6E4B969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64616" y="4540254"/>
                  <a:ext cx="319334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8197" r="-24590" b="-152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DD5890F-531E-7481-D137-BA122FE9C1A9}"/>
              </a:ext>
            </a:extLst>
          </p:cNvPr>
          <p:cNvSpPr/>
          <p:nvPr/>
        </p:nvSpPr>
        <p:spPr>
          <a:xfrm rot="5400000">
            <a:off x="2519434" y="3325124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B870D16F-701A-CC1F-B314-5CE653AD46AA}"/>
              </a:ext>
            </a:extLst>
          </p:cNvPr>
          <p:cNvSpPr/>
          <p:nvPr/>
        </p:nvSpPr>
        <p:spPr>
          <a:xfrm rot="5400000">
            <a:off x="2519434" y="5393496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B751198-8990-42A2-800D-3ECD10336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45" y="2334711"/>
            <a:ext cx="5645359" cy="40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8A1F-E09B-7989-CEBB-5743716D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24CF3-FA37-0C6E-8A03-3FAD939E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Final Comparison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27E01B21-74BB-7E95-000F-58F973F379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27E01B21-74BB-7E95-000F-58F973F37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4">
                <a:extLst>
                  <a:ext uri="{FF2B5EF4-FFF2-40B4-BE49-F238E27FC236}">
                    <a16:creationId xmlns:a16="http://schemas.microsoft.com/office/drawing/2014/main" id="{19FD79AF-3E35-5B64-82F5-90AC9101C9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154129"/>
              <a:ext cx="8128000" cy="1780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3336835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60478321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1887095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0785415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700686458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Motor 1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0653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Method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Input Step [V]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f>
                                  <m:fPr>
                                    <m:ctrlP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𝒓𝒂𝒅</m:t>
                                    </m:r>
                                  </m:num>
                                  <m:den>
                                    <m: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𝒔𝑽</m:t>
                                    </m:r>
                                  </m:den>
                                </m:f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5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Graphical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2.6680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0.4700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01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Tangent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2.3911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0.5842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0.0562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24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4">
                <a:extLst>
                  <a:ext uri="{FF2B5EF4-FFF2-40B4-BE49-F238E27FC236}">
                    <a16:creationId xmlns:a16="http://schemas.microsoft.com/office/drawing/2014/main" id="{19FD79AF-3E35-5B64-82F5-90AC9101C9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43529"/>
                  </p:ext>
                </p:extLst>
              </p:nvPr>
            </p:nvGraphicFramePr>
            <p:xfrm>
              <a:off x="2032000" y="2154129"/>
              <a:ext cx="8128000" cy="1780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3336835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60478321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1887095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0785415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700686458"/>
                        </a:ext>
                      </a:extLst>
                    </a:gridCol>
                  </a:tblGrid>
                  <a:tr h="42672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Motor 1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0653401"/>
                      </a:ext>
                    </a:extLst>
                  </a:tr>
                  <a:tr h="612458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Method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Input Step [V]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01128" t="-75248" r="-202256" b="-134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75248" r="-101498" b="-134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75248" r="-1498" b="-134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5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Graphical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2.6680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0.4700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01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Tangent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2.3911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0.5842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0.0562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24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8B130908-DAA2-6EE7-0AF3-425DDD1D38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4324710"/>
              <a:ext cx="8128000" cy="1780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3336835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60478321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1887095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0785415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700686458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Motor 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0653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Method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Input Step [V]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f>
                                  <m:fPr>
                                    <m:ctrlP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𝒓𝒂𝒅</m:t>
                                    </m:r>
                                  </m:num>
                                  <m:den>
                                    <m:r>
                                      <a:rPr lang="it-IT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𝒔𝑽</m:t>
                                    </m:r>
                                  </m:den>
                                </m:f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it-I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5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Graphical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3.9845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0.0600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01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Tangent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3.9364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0.7382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0.0772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24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8B130908-DAA2-6EE7-0AF3-425DDD1D38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170670"/>
                  </p:ext>
                </p:extLst>
              </p:nvPr>
            </p:nvGraphicFramePr>
            <p:xfrm>
              <a:off x="2032000" y="4324710"/>
              <a:ext cx="8128000" cy="1780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3336835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60478321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1887095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0785415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700686458"/>
                        </a:ext>
                      </a:extLst>
                    </a:gridCol>
                  </a:tblGrid>
                  <a:tr h="42672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Motor 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0653401"/>
                      </a:ext>
                    </a:extLst>
                  </a:tr>
                  <a:tr h="612458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Method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Input Step [V]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201128" t="-75248" r="-202256" b="-134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75248" r="-101498" b="-134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75248" r="-1498" b="-134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5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Graphical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3.9845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0.0600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01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Tangent</a:t>
                          </a:r>
                          <a:endParaRPr lang="it-IT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3.0000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3.9364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0.7382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0.0772</a:t>
                          </a:r>
                        </a:p>
                      </a:txBody>
                      <a:tcPr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2497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730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A6766-E0F1-6F24-59FD-DC4C8D09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6EB329-0C3C-787A-8E94-9681E267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dirty="0">
                <a:solidFill>
                  <a:srgbClr val="C00000"/>
                </a:solidFill>
              </a:rPr>
              <a:t>PI Controller Design</a:t>
            </a:r>
            <a:endParaRPr lang="en-GB" sz="2500" i="1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9217F62-4BC6-3D9F-7EAD-49140C721E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E9217F62-4BC6-3D9F-7EAD-49140C721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144848-870D-333D-C593-770C1FF0CA59}"/>
              </a:ext>
            </a:extLst>
          </p:cNvPr>
          <p:cNvSpPr txBox="1"/>
          <p:nvPr/>
        </p:nvSpPr>
        <p:spPr>
          <a:xfrm>
            <a:off x="2447077" y="3274851"/>
            <a:ext cx="2252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Ziegler-Nichols method based on open-loop response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4E997B-A76B-A592-5D61-651683351156}"/>
              </a:ext>
            </a:extLst>
          </p:cNvPr>
          <p:cNvSpPr txBox="1"/>
          <p:nvPr/>
        </p:nvSpPr>
        <p:spPr>
          <a:xfrm>
            <a:off x="2447077" y="2000635"/>
            <a:ext cx="22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Rough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Approach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736858-4D88-9DE7-D26D-C794EB55AE4B}"/>
              </a:ext>
            </a:extLst>
          </p:cNvPr>
          <p:cNvSpPr txBox="1"/>
          <p:nvPr/>
        </p:nvSpPr>
        <p:spPr>
          <a:xfrm>
            <a:off x="2447075" y="4826066"/>
            <a:ext cx="22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 in a too aggressive response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4F8D55-FE4B-DF79-8B74-59560FAE8D95}"/>
              </a:ext>
            </a:extLst>
          </p:cNvPr>
          <p:cNvSpPr txBox="1"/>
          <p:nvPr/>
        </p:nvSpPr>
        <p:spPr>
          <a:xfrm>
            <a:off x="7419517" y="2000635"/>
            <a:ext cx="239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Refined Approach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C15609C-4B72-209A-A243-D8A132793EA4}"/>
              </a:ext>
            </a:extLst>
          </p:cNvPr>
          <p:cNvSpPr txBox="1"/>
          <p:nvPr/>
        </p:nvSpPr>
        <p:spPr>
          <a:xfrm>
            <a:off x="7492348" y="3274851"/>
            <a:ext cx="2252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Manual Tuning based on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Matlab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Simulations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F85168-5B17-CC99-34D0-9A0030434A4F}"/>
              </a:ext>
            </a:extLst>
          </p:cNvPr>
          <p:cNvSpPr txBox="1"/>
          <p:nvPr/>
        </p:nvSpPr>
        <p:spPr>
          <a:xfrm>
            <a:off x="7492348" y="4826065"/>
            <a:ext cx="2252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 gains adequately modified to achieve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tradeoff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between smoother/faster dynamics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8C3A824C-2705-FD38-32D7-A0CEA357A931}"/>
              </a:ext>
            </a:extLst>
          </p:cNvPr>
          <p:cNvGrpSpPr/>
          <p:nvPr/>
        </p:nvGrpSpPr>
        <p:grpSpPr>
          <a:xfrm>
            <a:off x="5560114" y="2514926"/>
            <a:ext cx="1071770" cy="2443179"/>
            <a:chOff x="5438934" y="2207411"/>
            <a:chExt cx="1071770" cy="2443179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39059243-EB93-78A9-6D53-93E4DF8A15C3}"/>
                </a:ext>
              </a:extLst>
            </p:cNvPr>
            <p:cNvGrpSpPr/>
            <p:nvPr/>
          </p:nvGrpSpPr>
          <p:grpSpPr>
            <a:xfrm>
              <a:off x="5438934" y="2207411"/>
              <a:ext cx="1071770" cy="1153738"/>
              <a:chOff x="5438934" y="2207411"/>
              <a:chExt cx="1071770" cy="1153738"/>
            </a:xfrm>
          </p:grpSpPr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F3D3582E-5AA6-5891-0AB8-EA7C41757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34" y="2503379"/>
                <a:ext cx="1071770" cy="8577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asellaDiTesto 21">
                    <a:extLst>
                      <a:ext uri="{FF2B5EF4-FFF2-40B4-BE49-F238E27FC236}">
                        <a16:creationId xmlns:a16="http://schemas.microsoft.com/office/drawing/2014/main" id="{F5DF2642-89A9-78CC-C30E-F2368AB8C6F7}"/>
                      </a:ext>
                    </a:extLst>
                  </p:cNvPr>
                  <p:cNvSpPr txBox="1"/>
                  <p:nvPr/>
                </p:nvSpPr>
                <p:spPr>
                  <a:xfrm>
                    <a:off x="5839333" y="2822408"/>
                    <a:ext cx="313739" cy="2984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CasellaDiTesto 21">
                    <a:extLst>
                      <a:ext uri="{FF2B5EF4-FFF2-40B4-BE49-F238E27FC236}">
                        <a16:creationId xmlns:a16="http://schemas.microsoft.com/office/drawing/2014/main" id="{F5DF2642-89A9-78CC-C30E-F2368AB8C6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9333" y="2822408"/>
                    <a:ext cx="313739" cy="298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608" r="-5882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150DEAC-6071-33EA-BCD1-C736C44DA98A}"/>
                  </a:ext>
                </a:extLst>
              </p:cNvPr>
              <p:cNvSpPr txBox="1"/>
              <p:nvPr/>
            </p:nvSpPr>
            <p:spPr>
              <a:xfrm>
                <a:off x="5828785" y="220741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?</a:t>
                </a:r>
              </a:p>
            </p:txBody>
          </p:sp>
        </p:grp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E848D928-2A77-05E9-1359-A7CEA1237074}"/>
                </a:ext>
              </a:extLst>
            </p:cNvPr>
            <p:cNvGrpSpPr/>
            <p:nvPr/>
          </p:nvGrpSpPr>
          <p:grpSpPr>
            <a:xfrm>
              <a:off x="5438934" y="3496852"/>
              <a:ext cx="1071770" cy="1153738"/>
              <a:chOff x="5438934" y="2207411"/>
              <a:chExt cx="1071770" cy="1153738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7933B0FA-C8AA-1916-535D-1FED0F6D7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34" y="2503379"/>
                <a:ext cx="1071770" cy="8577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65178DEB-157B-7B41-C519-CA5DB730809B}"/>
                      </a:ext>
                    </a:extLst>
                  </p:cNvPr>
                  <p:cNvSpPr txBox="1"/>
                  <p:nvPr/>
                </p:nvSpPr>
                <p:spPr>
                  <a:xfrm>
                    <a:off x="5839333" y="2822408"/>
                    <a:ext cx="2709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65178DEB-157B-7B41-C519-CA5DB7308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9333" y="2822408"/>
                    <a:ext cx="27097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727" r="-454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FA5653D-903D-7533-DF0E-11C03890FC0B}"/>
                  </a:ext>
                </a:extLst>
              </p:cNvPr>
              <p:cNvSpPr txBox="1"/>
              <p:nvPr/>
            </p:nvSpPr>
            <p:spPr>
              <a:xfrm>
                <a:off x="5828785" y="220741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?</a:t>
                </a:r>
              </a:p>
            </p:txBody>
          </p:sp>
        </p:grpSp>
      </p:grp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8C7B10EB-44AF-A93C-7B8D-19DE3F16FAF1}"/>
              </a:ext>
            </a:extLst>
          </p:cNvPr>
          <p:cNvSpPr/>
          <p:nvPr/>
        </p:nvSpPr>
        <p:spPr>
          <a:xfrm rot="5400000">
            <a:off x="3321364" y="2888908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25C21D6-FEC8-4782-5501-0B3CAD709C5E}"/>
              </a:ext>
            </a:extLst>
          </p:cNvPr>
          <p:cNvSpPr/>
          <p:nvPr/>
        </p:nvSpPr>
        <p:spPr>
          <a:xfrm rot="5400000">
            <a:off x="3321365" y="4440123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F32F9B2-04A0-B0ED-5237-DA8D4AADA909}"/>
              </a:ext>
            </a:extLst>
          </p:cNvPr>
          <p:cNvSpPr/>
          <p:nvPr/>
        </p:nvSpPr>
        <p:spPr>
          <a:xfrm rot="5400000">
            <a:off x="8366637" y="2888908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266AA5B6-D0C2-20D0-63C9-34115AA8ADFD}"/>
              </a:ext>
            </a:extLst>
          </p:cNvPr>
          <p:cNvSpPr/>
          <p:nvPr/>
        </p:nvSpPr>
        <p:spPr>
          <a:xfrm rot="5400000">
            <a:off x="8366637" y="4440123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ECFD18E-79A3-49E8-91E4-00B9288E91F7}"/>
              </a:ext>
            </a:extLst>
          </p:cNvPr>
          <p:cNvSpPr txBox="1"/>
          <p:nvPr/>
        </p:nvSpPr>
        <p:spPr>
          <a:xfrm>
            <a:off x="2447075" y="4826065"/>
            <a:ext cx="22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 in a too aggressive response</a:t>
            </a:r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ABFD45AE-1CA2-4C44-A00B-E3E53DE75D54}"/>
              </a:ext>
            </a:extLst>
          </p:cNvPr>
          <p:cNvSpPr/>
          <p:nvPr/>
        </p:nvSpPr>
        <p:spPr>
          <a:xfrm rot="5400000">
            <a:off x="3321365" y="4440122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3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2AB8-F26C-89AC-BDC2-FCDA3179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A0F9FE-0463-5CB0-662D-3B7E09840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dirty="0">
                <a:solidFill>
                  <a:srgbClr val="C00000"/>
                </a:solidFill>
              </a:rPr>
              <a:t>PI Controller Design - Results</a:t>
            </a:r>
            <a:endParaRPr lang="en-GB" sz="2500" i="1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4BF91A14-8DCE-43C6-8238-2FFFA09C4D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4BF91A14-8DCE-43C6-8238-2FFFA09C4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28AB2891-DF04-581F-F1F0-3BED72C8F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4116"/>
            <a:ext cx="4817975" cy="3240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1F2C26E-4C32-D7AE-83A6-F8FC2EF4A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5" y="2154116"/>
            <a:ext cx="4817973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C3E24A8-B664-BECA-EB9A-EB53BA53C098}"/>
                  </a:ext>
                </a:extLst>
              </p:cNvPr>
              <p:cNvSpPr txBox="1"/>
              <p:nvPr/>
            </p:nvSpPr>
            <p:spPr>
              <a:xfrm>
                <a:off x="3861963" y="5667028"/>
                <a:ext cx="44680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PI tuned following </a:t>
                </a:r>
                <a:r>
                  <a:rPr kumimoji="0" lang="en-GB" sz="15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Matlab</a:t>
                </a: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ideal response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Speed Reference of </a:t>
                </a:r>
                <a14:m>
                  <m:oMath xmlns:m="http://schemas.openxmlformats.org/officeDocument/2006/math"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10 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𝑟𝑎𝑑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GB" sz="1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C3E24A8-B664-BECA-EB9A-EB53BA53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63" y="5667028"/>
                <a:ext cx="4468073" cy="553998"/>
              </a:xfrm>
              <a:prstGeom prst="rect">
                <a:avLst/>
              </a:prstGeom>
              <a:blipFill>
                <a:blip r:embed="rId6"/>
                <a:stretch>
                  <a:fillRect t="-3297" b="-109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841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107E-82FC-4A7A-A6BA-DFF9B70D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0E4E2-BC06-98FC-5606-8B7BE7E5F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Combined Cross V</a:t>
            </a:r>
            <a:r>
              <a:rPr lang="en-GB" sz="2500" i="1" dirty="0" err="1">
                <a:solidFill>
                  <a:srgbClr val="C00000"/>
                </a:solidFill>
              </a:rPr>
              <a:t>alidation</a:t>
            </a:r>
            <a:endParaRPr lang="en-GB" sz="2500" i="1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AB01296-0235-C2E3-948C-852694313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7AB01296-0235-C2E3-948C-852694313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469B3F-05A0-BC5D-62AF-62A7586CC501}"/>
              </a:ext>
            </a:extLst>
          </p:cNvPr>
          <p:cNvSpPr txBox="1"/>
          <p:nvPr/>
        </p:nvSpPr>
        <p:spPr>
          <a:xfrm>
            <a:off x="701899" y="2238029"/>
            <a:ext cx="23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Individually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motor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performs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EBA6C7-CF61-3415-3058-5A63B3CD68B4}"/>
              </a:ext>
            </a:extLst>
          </p:cNvPr>
          <p:cNvSpPr txBox="1"/>
          <p:nvPr/>
        </p:nvSpPr>
        <p:spPr>
          <a:xfrm>
            <a:off x="701898" y="3444069"/>
            <a:ext cx="23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work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!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FA2CBA-0998-49B9-F3F8-E5C15116023E}"/>
              </a:ext>
            </a:extLst>
          </p:cNvPr>
          <p:cNvSpPr txBox="1"/>
          <p:nvPr/>
        </p:nvSpPr>
        <p:spPr>
          <a:xfrm>
            <a:off x="701898" y="4650109"/>
            <a:ext cx="23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about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their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combined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responses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?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485238-0FC5-6576-2B7C-7422853E3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60" y="2238029"/>
            <a:ext cx="4920063" cy="330307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30A07D-B21E-74C2-EC21-F707EB3BCCB6}"/>
              </a:ext>
            </a:extLst>
          </p:cNvPr>
          <p:cNvSpPr txBox="1"/>
          <p:nvPr/>
        </p:nvSpPr>
        <p:spPr>
          <a:xfrm>
            <a:off x="8820130" y="2238029"/>
            <a:ext cx="23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performed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dynamic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speeds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E02DA0-970E-D606-F2D7-A70C26A0CFBA}"/>
              </a:ext>
            </a:extLst>
          </p:cNvPr>
          <p:cNvSpPr txBox="1"/>
          <p:nvPr/>
        </p:nvSpPr>
        <p:spPr>
          <a:xfrm>
            <a:off x="8854687" y="3690930"/>
            <a:ext cx="23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Slightly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modified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PI gains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achieve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close dynamics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1B774B-7AAF-7C5D-8BB9-6EFCA64B193E}"/>
              </a:ext>
            </a:extLst>
          </p:cNvPr>
          <p:cNvSpPr txBox="1"/>
          <p:nvPr/>
        </p:nvSpPr>
        <p:spPr>
          <a:xfrm>
            <a:off x="8820130" y="5164611"/>
            <a:ext cx="23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Satisfactory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were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1CB4F4D3-964F-D229-D934-82C775AAB2D4}"/>
              </a:ext>
            </a:extLst>
          </p:cNvPr>
          <p:cNvSpPr/>
          <p:nvPr/>
        </p:nvSpPr>
        <p:spPr>
          <a:xfrm rot="5400000">
            <a:off x="1644197" y="3089359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AB68155-27FF-901F-0883-BA3759CD7D81}"/>
              </a:ext>
            </a:extLst>
          </p:cNvPr>
          <p:cNvSpPr/>
          <p:nvPr/>
        </p:nvSpPr>
        <p:spPr>
          <a:xfrm rot="5400000">
            <a:off x="1644197" y="4290260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ADA29D2D-CB4D-9A57-2DF7-E2EB98B5FAA8}"/>
              </a:ext>
            </a:extLst>
          </p:cNvPr>
          <p:cNvSpPr/>
          <p:nvPr/>
        </p:nvSpPr>
        <p:spPr>
          <a:xfrm rot="5400000">
            <a:off x="9762428" y="3356540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62935D5-FE78-B5FB-C742-583EBA18D647}"/>
              </a:ext>
            </a:extLst>
          </p:cNvPr>
          <p:cNvSpPr/>
          <p:nvPr/>
        </p:nvSpPr>
        <p:spPr>
          <a:xfrm rot="5400000">
            <a:off x="9762428" y="4817435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527B-56E4-491B-6EF1-8B5CF81A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E0561F-84C1-7740-AD8F-5726C7308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Windup Problem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CB07748D-A7F0-4BB3-A94B-562BC86DC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CB07748D-A7F0-4BB3-A94B-562BC86DC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383CD4-0CA3-A530-B510-4534578FE61A}"/>
              </a:ext>
            </a:extLst>
          </p:cNvPr>
          <p:cNvSpPr txBox="1"/>
          <p:nvPr/>
        </p:nvSpPr>
        <p:spPr>
          <a:xfrm>
            <a:off x="1584060" y="2086626"/>
            <a:ext cx="23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arose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 code the first time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2B99B0-28AA-5255-E4F1-E5655CE1CE1C}"/>
              </a:ext>
            </a:extLst>
          </p:cNvPr>
          <p:cNvSpPr txBox="1"/>
          <p:nvPr/>
        </p:nvSpPr>
        <p:spPr>
          <a:xfrm>
            <a:off x="1817789" y="4016321"/>
            <a:ext cx="192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Similar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motors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were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on!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5116A9F-BC56-1352-A740-4BAE4A9A3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54" y="2097932"/>
            <a:ext cx="4271479" cy="2945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76C605E-20DE-21C9-DA1B-C1FE5217B229}"/>
                  </a:ext>
                </a:extLst>
              </p:cNvPr>
              <p:cNvSpPr txBox="1"/>
              <p:nvPr/>
            </p:nvSpPr>
            <p:spPr>
              <a:xfrm>
                <a:off x="6240354" y="5180939"/>
                <a:ext cx="44680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Input computed by the STM32 with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unreachable reference of </a:t>
                </a:r>
                <a14:m>
                  <m:oMath xmlns:m="http://schemas.openxmlformats.org/officeDocument/2006/math">
                    <m:r>
                      <a:rPr kumimoji="0" lang="it-IT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0 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𝑟𝑎𝑑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GB" sz="1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76C605E-20DE-21C9-DA1B-C1FE5217B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54" y="5180939"/>
                <a:ext cx="4468073" cy="553998"/>
              </a:xfrm>
              <a:prstGeom prst="rect">
                <a:avLst/>
              </a:prstGeom>
              <a:blipFill>
                <a:blip r:embed="rId5"/>
                <a:stretch>
                  <a:fillRect t="-2198" b="-109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4E25E399-1470-4618-8910-FA7303A5B6B9}"/>
              </a:ext>
            </a:extLst>
          </p:cNvPr>
          <p:cNvGrpSpPr/>
          <p:nvPr/>
        </p:nvGrpSpPr>
        <p:grpSpPr>
          <a:xfrm>
            <a:off x="3972658" y="2286055"/>
            <a:ext cx="1921140" cy="500554"/>
            <a:chOff x="3776275" y="3641600"/>
            <a:chExt cx="1921140" cy="500554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565838E-5AD7-0877-2969-0610E0147B0D}"/>
                </a:ext>
              </a:extLst>
            </p:cNvPr>
            <p:cNvSpPr txBox="1"/>
            <p:nvPr/>
          </p:nvSpPr>
          <p:spPr>
            <a:xfrm>
              <a:off x="3776275" y="3641600"/>
              <a:ext cx="1921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This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results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in… 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60272447-9217-C423-CA77-23A13666436C}"/>
                </a:ext>
              </a:extLst>
            </p:cNvPr>
            <p:cNvSpPr/>
            <p:nvPr/>
          </p:nvSpPr>
          <p:spPr>
            <a:xfrm>
              <a:off x="3877161" y="4010932"/>
              <a:ext cx="1777269" cy="1312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7A79B1C-6C17-4842-A338-E9A3863DC9C5}"/>
              </a:ext>
            </a:extLst>
          </p:cNvPr>
          <p:cNvSpPr/>
          <p:nvPr/>
        </p:nvSpPr>
        <p:spPr>
          <a:xfrm flipH="1">
            <a:off x="4073544" y="4273876"/>
            <a:ext cx="1777269" cy="131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7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13D4-9C7F-6ADE-6923-CCEE1A19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BF67F3-0401-7167-DB95-C3F8D150C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Anti-Windup Design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C60E1DC-9F7D-BED9-8A1C-0A056A42E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DC60E1DC-9F7D-BED9-8A1C-0A056A42EA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5496B5-B6AB-4FEE-1E4E-A7E5BFCB3546}"/>
              </a:ext>
            </a:extLst>
          </p:cNvPr>
          <p:cNvSpPr txBox="1"/>
          <p:nvPr/>
        </p:nvSpPr>
        <p:spPr>
          <a:xfrm>
            <a:off x="1345934" y="2209718"/>
            <a:ext cx="286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implement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 Anti-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Windup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FAB3D-E927-A29A-9421-510FE005E712}"/>
              </a:ext>
            </a:extLst>
          </p:cNvPr>
          <p:cNvSpPr txBox="1"/>
          <p:nvPr/>
        </p:nvSpPr>
        <p:spPr>
          <a:xfrm>
            <a:off x="1443014" y="3540287"/>
            <a:ext cx="2670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Clamps the integral error to match physical motor limits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DE5076-EDD7-7B04-CB82-075E539DB141}"/>
              </a:ext>
            </a:extLst>
          </p:cNvPr>
          <p:cNvSpPr txBox="1"/>
          <p:nvPr/>
        </p:nvSpPr>
        <p:spPr>
          <a:xfrm>
            <a:off x="1443014" y="5147855"/>
            <a:ext cx="267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Useful either when the motors are not powered on or when the reference is unreachable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D6005E5-5888-41A4-FC91-0C1EABB74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124315"/>
            <a:ext cx="5095920" cy="351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A55D7E-F627-0190-353A-A894A44C5D16}"/>
                  </a:ext>
                </a:extLst>
              </p:cNvPr>
              <p:cNvSpPr txBox="1"/>
              <p:nvPr/>
            </p:nvSpPr>
            <p:spPr>
              <a:xfrm>
                <a:off x="6028923" y="5794186"/>
                <a:ext cx="44680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Input computed by the STM32 with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unreachable reference of </a:t>
                </a:r>
                <a14:m>
                  <m:oMath xmlns:m="http://schemas.openxmlformats.org/officeDocument/2006/math">
                    <m:r>
                      <a:rPr kumimoji="0" lang="it-IT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0 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𝑟𝑎𝑑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it-IT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GB" sz="1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A55D7E-F627-0190-353A-A894A44C5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923" y="5794186"/>
                <a:ext cx="4468073" cy="553998"/>
              </a:xfrm>
              <a:prstGeom prst="rect">
                <a:avLst/>
              </a:prstGeom>
              <a:blipFill>
                <a:blip r:embed="rId5"/>
                <a:stretch>
                  <a:fillRect t="-2198" b="-120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E86213D-5769-5E77-23B6-91C5F33F16C0}"/>
              </a:ext>
            </a:extLst>
          </p:cNvPr>
          <p:cNvSpPr/>
          <p:nvPr/>
        </p:nvSpPr>
        <p:spPr>
          <a:xfrm rot="5400000">
            <a:off x="2526355" y="3137835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0866CB5-E916-A43C-F9DE-865684469D9B}"/>
              </a:ext>
            </a:extLst>
          </p:cNvPr>
          <p:cNvSpPr/>
          <p:nvPr/>
        </p:nvSpPr>
        <p:spPr>
          <a:xfrm rot="5400000">
            <a:off x="2556362" y="4722069"/>
            <a:ext cx="504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3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8932C-F332-13A2-822E-2962EF5F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437DF-73D6-E737-9D6B-68021CBE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400" i="1" dirty="0">
                <a:solidFill>
                  <a:srgbClr val="C00000"/>
                </a:solidFill>
              </a:rPr>
              <a:t>LABORATORY 1</a:t>
            </a:r>
            <a:endParaRPr lang="en-GB" sz="2400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07DF23C-2B47-BA73-FD57-ECC2350556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362968"/>
              </p:ext>
            </p:extLst>
          </p:nvPr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F40537F8-569B-4C17-023E-E114797C3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9EC216-FA3B-05B4-4503-27DB77281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1" y="2251408"/>
            <a:ext cx="1178326" cy="956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FFD73-B578-E403-F2BB-CA1525B5F2D8}"/>
              </a:ext>
            </a:extLst>
          </p:cNvPr>
          <p:cNvSpPr txBox="1"/>
          <p:nvPr/>
        </p:nvSpPr>
        <p:spPr>
          <a:xfrm>
            <a:off x="3465738" y="2499054"/>
            <a:ext cx="6294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Configure and handle </a:t>
            </a:r>
            <a:r>
              <a:rPr lang="en-GB" sz="2400" b="1" dirty="0"/>
              <a:t>external interrupts</a:t>
            </a:r>
            <a:r>
              <a:rPr lang="en-GB" sz="2400" dirty="0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F2E71-9ECA-18C3-F503-F5E1B7FF9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8" y="4374155"/>
            <a:ext cx="970693" cy="889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F4A82-1433-DF99-6A82-5D82B913D68C}"/>
              </a:ext>
            </a:extLst>
          </p:cNvPr>
          <p:cNvSpPr txBox="1"/>
          <p:nvPr/>
        </p:nvSpPr>
        <p:spPr>
          <a:xfrm>
            <a:off x="3465738" y="4652326"/>
            <a:ext cx="70974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Periodic line sensor reading </a:t>
            </a:r>
            <a:r>
              <a:rPr lang="en-GB" sz="2400" dirty="0"/>
              <a:t>using both polling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HAL_GetTick</a:t>
            </a:r>
            <a:r>
              <a:rPr lang="en-GB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Hardware Timer Interrupt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FE639-DA83-9CCA-BBA2-A6AADD231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59" y="3040561"/>
            <a:ext cx="1074510" cy="16117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EDA72-A1BC-3F1C-3CEF-8CAB4F00C6E1}"/>
              </a:ext>
            </a:extLst>
          </p:cNvPr>
          <p:cNvSpPr txBox="1"/>
          <p:nvPr/>
        </p:nvSpPr>
        <p:spPr>
          <a:xfrm>
            <a:off x="3465738" y="3575690"/>
            <a:ext cx="7097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Data acquisition from keypad and line sensor via </a:t>
            </a:r>
            <a:r>
              <a:rPr lang="en-GB" sz="2400" b="1" dirty="0"/>
              <a:t>I2C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6567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4CEC0-4D44-5F52-708F-D3A334681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LABORATORY 4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039FDA55-85E4-44B2-B72C-A917A29BD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039FDA55-85E4-44B2-B72C-A917A29BD1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DB6CEB-3F19-CE1F-6710-5746B1F268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8444" y="1746507"/>
            <a:ext cx="7954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</a:t>
            </a:r>
            <a:endParaRPr kumimoji="0" lang="it-IT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Follow the line and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achieve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fastest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lap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time.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3" name="Immagine 32" descr="Immagine che contiene schizzo, bianco, design&#10;&#10;Il contenuto generato dall'IA potrebbe non essere corretto.">
            <a:extLst>
              <a:ext uri="{FF2B5EF4-FFF2-40B4-BE49-F238E27FC236}">
                <a16:creationId xmlns:a16="http://schemas.microsoft.com/office/drawing/2014/main" id="{4D9739A3-9A2B-7F61-E515-4AD275BDA4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4576" r="16961" b="17525"/>
          <a:stretch>
            <a:fillRect/>
          </a:stretch>
        </p:blipFill>
        <p:spPr>
          <a:xfrm rot="16200000">
            <a:off x="1941679" y="1867492"/>
            <a:ext cx="2850622" cy="4312753"/>
          </a:xfrm>
          <a:prstGeom prst="rect">
            <a:avLst/>
          </a:prstGeom>
        </p:spPr>
      </p:pic>
      <p:pic>
        <p:nvPicPr>
          <p:cNvPr id="34" name="Immagine 33" descr="Immagine che contiene schizzo, design, stoviglie">
            <a:extLst>
              <a:ext uri="{FF2B5EF4-FFF2-40B4-BE49-F238E27FC236}">
                <a16:creationId xmlns:a16="http://schemas.microsoft.com/office/drawing/2014/main" id="{D58FB54B-8753-7F75-4E0B-FF81E78167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175" y="2515948"/>
            <a:ext cx="4523763" cy="30158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10FABC-4B74-796B-83C1-12B57A2C8025}"/>
              </a:ext>
            </a:extLst>
          </p:cNvPr>
          <p:cNvSpPr txBox="1"/>
          <p:nvPr/>
        </p:nvSpPr>
        <p:spPr>
          <a:xfrm>
            <a:off x="2688485" y="5348211"/>
            <a:ext cx="1357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 A: Bullet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06C723-62FE-FD34-1BD8-BA0AD2BEC9DA}"/>
              </a:ext>
            </a:extLst>
          </p:cNvPr>
          <p:cNvSpPr txBox="1"/>
          <p:nvPr/>
        </p:nvSpPr>
        <p:spPr>
          <a:xfrm>
            <a:off x="8302551" y="5348211"/>
            <a:ext cx="1357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 B: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Hourglass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38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2254-6E0C-C0D0-A0C7-04FF266DD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4E92C680-4FDD-DE0A-0EF5-B2F8790FC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4E92C680-4FDD-DE0A-0EF5-B2F8790FC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4A87EF-2439-734F-AFBF-A5B168A1FA75}"/>
                  </a:ext>
                </a:extLst>
              </p:cNvPr>
              <p:cNvSpPr txBox="1"/>
              <p:nvPr/>
            </p:nvSpPr>
            <p:spPr>
              <a:xfrm>
                <a:off x="2382802" y="4856693"/>
                <a:ext cx="3367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Calculating</a:t>
                </a:r>
                <a:r>
                  <a:rPr kumimoji="0" lang="it-IT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it-IT" sz="2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𝝍</m:t>
                        </m:r>
                      </m:e>
                      <m:sub>
                        <m:r>
                          <a:rPr kumimoji="0" lang="it-IT" sz="22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𝒆𝒓𝒓</m:t>
                        </m:r>
                      </m:sub>
                    </m:sSub>
                  </m:oMath>
                </a14:m>
                <a:endParaRPr kumimoji="0" lang="it-IT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4A87EF-2439-734F-AFBF-A5B168A1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802" y="4856693"/>
                <a:ext cx="3367914" cy="461665"/>
              </a:xfrm>
              <a:prstGeom prst="rect">
                <a:avLst/>
              </a:prstGeom>
              <a:blipFill>
                <a:blip r:embed="rId4"/>
                <a:stretch>
                  <a:fillRect l="-2899" t="-10667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4494E1-E50B-F1A9-EBEC-B1726F943488}"/>
              </a:ext>
            </a:extLst>
          </p:cNvPr>
          <p:cNvSpPr txBox="1"/>
          <p:nvPr/>
        </p:nvSpPr>
        <p:spPr>
          <a:xfrm>
            <a:off x="7564552" y="4856693"/>
            <a:ext cx="312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Kinematic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Conversion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56E0D7-C8FA-9E3E-B2B1-897B29818A32}"/>
              </a:ext>
            </a:extLst>
          </p:cNvPr>
          <p:cNvSpPr txBox="1"/>
          <p:nvPr/>
        </p:nvSpPr>
        <p:spPr>
          <a:xfrm>
            <a:off x="1500730" y="5287580"/>
            <a:ext cx="3957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Computed as a weighted mean of the photodiode readings.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EDC289B-6136-8009-C31C-2B81B7E52B7D}"/>
              </a:ext>
            </a:extLst>
          </p:cNvPr>
          <p:cNvGrpSpPr/>
          <p:nvPr/>
        </p:nvGrpSpPr>
        <p:grpSpPr>
          <a:xfrm>
            <a:off x="196082" y="1764406"/>
            <a:ext cx="11799836" cy="2976855"/>
            <a:chOff x="68510" y="1177270"/>
            <a:chExt cx="12054980" cy="2976855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1B439D8-48B5-C2C4-7A47-A55CEC5FE62C}"/>
                </a:ext>
              </a:extLst>
            </p:cNvPr>
            <p:cNvGrpSpPr/>
            <p:nvPr/>
          </p:nvGrpSpPr>
          <p:grpSpPr>
            <a:xfrm>
              <a:off x="68510" y="1177270"/>
              <a:ext cx="12054980" cy="2976855"/>
              <a:chOff x="68510" y="1177270"/>
              <a:chExt cx="12054980" cy="2976855"/>
            </a:xfrm>
          </p:grpSpPr>
          <p:pic>
            <p:nvPicPr>
              <p:cNvPr id="8" name="Immagine 7" descr="Immagine che contiene testo, diagramma, linea, Carattere&#10;&#10;Il contenuto generato dall'IA potrebbe non essere corretto.">
                <a:extLst>
                  <a:ext uri="{FF2B5EF4-FFF2-40B4-BE49-F238E27FC236}">
                    <a16:creationId xmlns:a16="http://schemas.microsoft.com/office/drawing/2014/main" id="{AFEE58EE-8175-C167-2720-61918D92F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11226" r="1124" b="6773"/>
              <a:stretch>
                <a:fillRect/>
              </a:stretch>
            </p:blipFill>
            <p:spPr>
              <a:xfrm>
                <a:off x="68510" y="1177270"/>
                <a:ext cx="12054980" cy="2976855"/>
              </a:xfrm>
              <a:prstGeom prst="rect">
                <a:avLst/>
              </a:prstGeom>
            </p:spPr>
          </p:pic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65470BF3-698A-A257-FF67-005192981807}"/>
                  </a:ext>
                </a:extLst>
              </p:cNvPr>
              <p:cNvSpPr/>
              <p:nvPr/>
            </p:nvSpPr>
            <p:spPr>
              <a:xfrm>
                <a:off x="489014" y="1177270"/>
                <a:ext cx="2849804" cy="2236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Immagine 9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7CA26A7A-7990-A535-79F7-2D70DA3AD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384" t="3213" r="71671" b="81246"/>
            <a:stretch>
              <a:fillRect/>
            </a:stretch>
          </p:blipFill>
          <p:spPr>
            <a:xfrm>
              <a:off x="1031844" y="3514677"/>
              <a:ext cx="2600589" cy="502557"/>
            </a:xfrm>
            <a:prstGeom prst="rect">
              <a:avLst/>
            </a:prstGeom>
          </p:spPr>
        </p:pic>
      </p:grpSp>
      <p:sp>
        <p:nvSpPr>
          <p:cNvPr id="9" name="Titolo 1">
            <a:extLst>
              <a:ext uri="{FF2B5EF4-FFF2-40B4-BE49-F238E27FC236}">
                <a16:creationId xmlns:a16="http://schemas.microsoft.com/office/drawing/2014/main" id="{F8024C92-42FC-8D9F-4CC8-4231379F2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Controller Architecture</a:t>
            </a:r>
          </a:p>
        </p:txBody>
      </p:sp>
      <p:pic>
        <p:nvPicPr>
          <p:cNvPr id="15" name="Immagine 1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3BE11052-40EC-EBC8-A29B-5B8DE9071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94" y="5318358"/>
            <a:ext cx="1615233" cy="11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0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9C30-2BC6-24EB-592B-C6DA39A2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794294-7230-C666-0EA7-5A1A2CED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Tuning </a:t>
            </a:r>
            <a:r>
              <a:rPr lang="it-IT" sz="2000" i="1" dirty="0" err="1">
                <a:solidFill>
                  <a:srgbClr val="C00000"/>
                </a:solidFill>
              </a:rPr>
              <a:t>Parameters</a:t>
            </a:r>
            <a:endParaRPr lang="it-IT" sz="2000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A3FBDE79-60D4-8035-3233-1E874F353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A3FBDE79-60D4-8035-3233-1E874F353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C07D36-93DA-B9F0-1368-F1D6BAF3C75B}"/>
                  </a:ext>
                </a:extLst>
              </p:cNvPr>
              <p:cNvSpPr txBox="1"/>
              <p:nvPr/>
            </p:nvSpPr>
            <p:spPr>
              <a:xfrm>
                <a:off x="1100304" y="2076718"/>
                <a:ext cx="9194727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Driving</a:t>
                </a:r>
                <a:r>
                  <a:rPr kumimoji="0" lang="it-IT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mode (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FC o FB)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have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choosen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FC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Reference Speed 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(V):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Set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slightly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lower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than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 max speed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reachable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by Motor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Proportional</a:t>
                </a:r>
                <a:r>
                  <a:rPr kumimoji="0" lang="it-IT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gain (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K):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Initially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set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as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low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as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possible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to complete the track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Resulted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in High K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value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which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led to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vibrations</a:t>
                </a:r>
                <a:endParaRPr kumimoji="0" lang="it-IT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Solution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was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to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increase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 </a:t>
                </a:r>
                <a:r>
                  <a:rPr kumimoji="0" lang="it-IT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when</a:t>
                </a:r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it-IT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kumimoji="0" lang="it-IT" sz="22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𝑒𝑟𝑟</m:t>
                        </m:r>
                      </m:sub>
                    </m:sSub>
                    <m:r>
                      <a:rPr kumimoji="0" lang="it-IT" sz="22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it-IT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was high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C07D36-93DA-B9F0-1368-F1D6BAF3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04" y="2076718"/>
                <a:ext cx="9194727" cy="3816429"/>
              </a:xfrm>
              <a:prstGeom prst="rect">
                <a:avLst/>
              </a:prstGeom>
              <a:blipFill>
                <a:blip r:embed="rId4"/>
                <a:stretch>
                  <a:fillRect l="-861" t="-1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6A2F-24E5-1EC6-86E3-1213436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izzo, bianco, design&#10;&#10;Il contenuto generato dall'IA potrebbe non essere corretto.">
            <a:extLst>
              <a:ext uri="{FF2B5EF4-FFF2-40B4-BE49-F238E27FC236}">
                <a16:creationId xmlns:a16="http://schemas.microsoft.com/office/drawing/2014/main" id="{4325D9B2-3850-E2C9-53B4-91DC2BE6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4576" r="16961" b="17525"/>
          <a:stretch>
            <a:fillRect/>
          </a:stretch>
        </p:blipFill>
        <p:spPr>
          <a:xfrm rot="16200000">
            <a:off x="1117399" y="859682"/>
            <a:ext cx="2850622" cy="4312753"/>
          </a:xfrm>
          <a:prstGeom prst="rect">
            <a:avLst/>
          </a:prstGeom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8E846E3-8A47-8ABD-B890-32FFAB702A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78E846E3-8A47-8ABD-B890-32FFAB702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FB9006E-89DF-FEDE-1168-334F3E033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44" y="1874971"/>
            <a:ext cx="6224590" cy="4202477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0F74FC0E-77EB-BEC7-322D-DB03C68EB951}"/>
              </a:ext>
            </a:extLst>
          </p:cNvPr>
          <p:cNvGraphicFramePr/>
          <p:nvPr/>
        </p:nvGraphicFramePr>
        <p:xfrm>
          <a:off x="512169" y="4693298"/>
          <a:ext cx="4197696" cy="1410615"/>
        </p:xfrm>
        <a:graphic>
          <a:graphicData uri="http://schemas.openxmlformats.org/drawingml/2006/table">
            <a:tbl>
              <a:tblPr/>
              <a:tblGrid>
                <a:gridCol w="1049424">
                  <a:extLst>
                    <a:ext uri="{9D8B030D-6E8A-4147-A177-3AD203B41FA5}">
                      <a16:colId xmlns:a16="http://schemas.microsoft.com/office/drawing/2014/main" val="3484058423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4043664063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279360368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2821107496"/>
                    </a:ext>
                  </a:extLst>
                </a:gridCol>
              </a:tblGrid>
              <a:tr h="9427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buNone/>
                      </a:pP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</a:t>
                      </a:r>
                    </a:p>
                    <a:p>
                      <a:pPr algn="ctr" fontAlgn="b">
                        <a:buNone/>
                      </a:pP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[s]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Avg</a:t>
                      </a:r>
                      <a:r>
                        <a:rPr lang="it-IT" sz="1400" b="1" dirty="0"/>
                        <a:t>. </a:t>
                      </a:r>
                      <a:r>
                        <a:rPr lang="it-IT" sz="1400" b="1" dirty="0" err="1"/>
                        <a:t>Angular</a:t>
                      </a:r>
                      <a:endParaRPr lang="it-IT" sz="1400" b="1" dirty="0"/>
                    </a:p>
                    <a:p>
                      <a:pPr algn="ctr" fontAlgn="b">
                        <a:buNone/>
                      </a:pPr>
                      <a:r>
                        <a:rPr lang="it-IT" sz="1400" b="1" dirty="0"/>
                        <a:t>Speed [rad/s]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Avg</a:t>
                      </a:r>
                      <a:r>
                        <a:rPr lang="it-IT" sz="1400" b="1" dirty="0"/>
                        <a:t>. Linear </a:t>
                      </a:r>
                      <a:r>
                        <a:rPr lang="it-IT" sz="1400" b="1" dirty="0" err="1"/>
                        <a:t>Velocity</a:t>
                      </a:r>
                      <a:r>
                        <a:rPr lang="it-IT" sz="1400" b="1" dirty="0"/>
                        <a:t>  [m/s]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Estimated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Distance</a:t>
                      </a:r>
                      <a:r>
                        <a:rPr lang="it-IT" sz="1400" b="1" dirty="0"/>
                        <a:t> [m]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60153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19.38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5.87 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 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15862"/>
                  </a:ext>
                </a:extLst>
              </a:tr>
            </a:tbl>
          </a:graphicData>
        </a:graphic>
      </p:graphicFrame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12493C1A-2848-F988-FFCA-DC48D2D9C590}"/>
              </a:ext>
            </a:extLst>
          </p:cNvPr>
          <p:cNvSpPr/>
          <p:nvPr/>
        </p:nvSpPr>
        <p:spPr>
          <a:xfrm rot="5400000">
            <a:off x="3298377" y="3969495"/>
            <a:ext cx="318011" cy="400435"/>
          </a:xfrm>
          <a:prstGeom prst="downArrow">
            <a:avLst>
              <a:gd name="adj1" fmla="val 50000"/>
              <a:gd name="adj2" fmla="val 7026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3186D4C-4230-DDB7-5373-2C081A5AA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Circuit A: Bullet</a:t>
            </a:r>
          </a:p>
        </p:txBody>
      </p:sp>
    </p:spTree>
    <p:extLst>
      <p:ext uri="{BB962C8B-B14F-4D97-AF65-F5344CB8AC3E}">
        <p14:creationId xmlns:p14="http://schemas.microsoft.com/office/powerpoint/2010/main" val="253322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B49D-59DA-228B-E34D-20E0CB65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izzo, design, stoviglie">
            <a:extLst>
              <a:ext uri="{FF2B5EF4-FFF2-40B4-BE49-F238E27FC236}">
                <a16:creationId xmlns:a16="http://schemas.microsoft.com/office/drawing/2014/main" id="{69147501-811A-D32C-27A0-5AD0B10E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3" y="1508137"/>
            <a:ext cx="4523763" cy="3015842"/>
          </a:xfrm>
          <a:prstGeom prst="rect">
            <a:avLst/>
          </a:prstGeom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46B5789F-89C0-83D8-FE21-377DCEB88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15367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46B5789F-89C0-83D8-FE21-377DCEB887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614" y="115367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B79368FD-1A84-DB47-9F65-A11B9F65F86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400" y="1875600"/>
            <a:ext cx="6224400" cy="4201200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2C615E46-E86F-1CF8-6E48-EAD4D6A860B0}"/>
              </a:ext>
            </a:extLst>
          </p:cNvPr>
          <p:cNvGraphicFramePr/>
          <p:nvPr/>
        </p:nvGraphicFramePr>
        <p:xfrm>
          <a:off x="512169" y="4693298"/>
          <a:ext cx="4197696" cy="1410615"/>
        </p:xfrm>
        <a:graphic>
          <a:graphicData uri="http://schemas.openxmlformats.org/drawingml/2006/table">
            <a:tbl>
              <a:tblPr/>
              <a:tblGrid>
                <a:gridCol w="1049424">
                  <a:extLst>
                    <a:ext uri="{9D8B030D-6E8A-4147-A177-3AD203B41FA5}">
                      <a16:colId xmlns:a16="http://schemas.microsoft.com/office/drawing/2014/main" val="3484058423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4043664063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279360368"/>
                    </a:ext>
                  </a:extLst>
                </a:gridCol>
                <a:gridCol w="1049424">
                  <a:extLst>
                    <a:ext uri="{9D8B030D-6E8A-4147-A177-3AD203B41FA5}">
                      <a16:colId xmlns:a16="http://schemas.microsoft.com/office/drawing/2014/main" val="2821107496"/>
                    </a:ext>
                  </a:extLst>
                </a:gridCol>
              </a:tblGrid>
              <a:tr h="9427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buNone/>
                      </a:pP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</a:t>
                      </a:r>
                    </a:p>
                    <a:p>
                      <a:pPr algn="ctr" fontAlgn="b">
                        <a:buNone/>
                      </a:pP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[s]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Avg</a:t>
                      </a:r>
                      <a:r>
                        <a:rPr lang="it-IT" sz="1400" b="1" dirty="0"/>
                        <a:t>. </a:t>
                      </a:r>
                      <a:r>
                        <a:rPr lang="it-IT" sz="1400" b="1" dirty="0" err="1"/>
                        <a:t>Angular</a:t>
                      </a:r>
                      <a:endParaRPr lang="it-IT" sz="1400" b="1" dirty="0"/>
                    </a:p>
                    <a:p>
                      <a:pPr algn="ctr" fontAlgn="b">
                        <a:buNone/>
                      </a:pPr>
                      <a:r>
                        <a:rPr lang="it-IT" sz="1400" b="1" dirty="0"/>
                        <a:t>Speed [rad/s]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Avg</a:t>
                      </a:r>
                      <a:r>
                        <a:rPr lang="it-IT" sz="1400" b="1" dirty="0"/>
                        <a:t>. Linear </a:t>
                      </a:r>
                      <a:r>
                        <a:rPr lang="it-IT" sz="1400" b="1" dirty="0" err="1"/>
                        <a:t>Velocity</a:t>
                      </a:r>
                      <a:r>
                        <a:rPr lang="it-IT" sz="1400" b="1" dirty="0"/>
                        <a:t>  [m/s]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b="1" dirty="0" err="1"/>
                        <a:t>Estimated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Distance</a:t>
                      </a:r>
                      <a:r>
                        <a:rPr lang="it-IT" sz="1400" b="1" dirty="0"/>
                        <a:t> [m]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60153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22.07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6.49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4.87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15862"/>
                  </a:ext>
                </a:extLst>
              </a:tr>
            </a:tbl>
          </a:graphicData>
        </a:graphic>
      </p:graphicFrame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3DB56EE2-552C-63AF-1475-562130FA85E6}"/>
              </a:ext>
            </a:extLst>
          </p:cNvPr>
          <p:cNvSpPr/>
          <p:nvPr/>
        </p:nvSpPr>
        <p:spPr>
          <a:xfrm>
            <a:off x="4437548" y="3473808"/>
            <a:ext cx="318011" cy="400435"/>
          </a:xfrm>
          <a:prstGeom prst="downArrow">
            <a:avLst>
              <a:gd name="adj1" fmla="val 50000"/>
              <a:gd name="adj2" fmla="val 7026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1D9166-783A-3256-27F4-B49EF645B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Circuit B: </a:t>
            </a:r>
            <a:r>
              <a:rPr lang="it-IT" sz="2000" i="1" dirty="0" err="1">
                <a:solidFill>
                  <a:srgbClr val="C00000"/>
                </a:solidFill>
              </a:rPr>
              <a:t>Hourglass</a:t>
            </a:r>
            <a:endParaRPr lang="it-IT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6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A12B7-C7AE-A89F-B5B0-E88A67C17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485DB-224D-CC92-F49D-50D35F0C3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LABORATORY 5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D2C7575-1AFA-72A5-2292-E954ED2EF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7D2C7575-1AFA-72A5-2292-E954ED2EF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2058D0-1A89-A3D3-6B16-A8681C00BB80}"/>
              </a:ext>
            </a:extLst>
          </p:cNvPr>
          <p:cNvSpPr txBox="1"/>
          <p:nvPr/>
        </p:nvSpPr>
        <p:spPr>
          <a:xfrm>
            <a:off x="998246" y="3215740"/>
            <a:ext cx="944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Redesign of sequential algorithm into independent tasks: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 Task: handles line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detection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 Task: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vehicle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control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logic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Communication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Task: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manages data exchange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Periodic execution is handled through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osDelayUntil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(10) → ensures no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jitter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3B7E0B-7365-767B-33B9-B255D8C2DFF2}"/>
              </a:ext>
            </a:extLst>
          </p:cNvPr>
          <p:cNvSpPr txBox="1"/>
          <p:nvPr/>
        </p:nvSpPr>
        <p:spPr>
          <a:xfrm>
            <a:off x="1998444" y="1824887"/>
            <a:ext cx="7954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</a:t>
            </a:r>
            <a:endParaRPr kumimoji="0" lang="it-IT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Conversion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FreeRTOS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5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8FD1-6BCE-2F46-9698-8A83C26B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66487-7F1F-1CB9-7273-E857390B5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Task </a:t>
            </a:r>
            <a:r>
              <a:rPr lang="it-IT" sz="2000" i="1" dirty="0" err="1">
                <a:solidFill>
                  <a:srgbClr val="C00000"/>
                </a:solidFill>
              </a:rPr>
              <a:t>Managment</a:t>
            </a:r>
            <a:endParaRPr lang="it-IT" sz="2000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B7A4AD97-0919-56D8-BDDA-17BDB59D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B7A4AD97-0919-56D8-BDDA-17BDB59D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E4D6BEE-56A6-FD6E-CF3F-739045CAC5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32591" y="5041964"/>
            <a:ext cx="23121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Prevent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access with a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Mutex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8E428C3-F4E7-EE0E-40E9-4037437E9BC0}"/>
              </a:ext>
            </a:extLst>
          </p:cNvPr>
          <p:cNvSpPr>
            <a:spLocks/>
          </p:cNvSpPr>
          <p:nvPr/>
        </p:nvSpPr>
        <p:spPr>
          <a:xfrm>
            <a:off x="3287711" y="3548894"/>
            <a:ext cx="1586269" cy="545680"/>
          </a:xfrm>
          <a:prstGeom prst="rightArrow">
            <a:avLst>
              <a:gd name="adj1" fmla="val 56780"/>
              <a:gd name="adj2" fmla="val 57923"/>
            </a:avLst>
          </a:prstGeom>
          <a:solidFill>
            <a:srgbClr val="FCFCFC"/>
          </a:solidFill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5509F33-7209-58C0-0EBC-B10322B87704}"/>
              </a:ext>
            </a:extLst>
          </p:cNvPr>
          <p:cNvSpPr>
            <a:spLocks/>
          </p:cNvSpPr>
          <p:nvPr/>
        </p:nvSpPr>
        <p:spPr>
          <a:xfrm>
            <a:off x="7194459" y="3548894"/>
            <a:ext cx="1586269" cy="545680"/>
          </a:xfrm>
          <a:prstGeom prst="rightArrow">
            <a:avLst>
              <a:gd name="adj1" fmla="val 56780"/>
              <a:gd name="adj2" fmla="val 57923"/>
            </a:avLst>
          </a:prstGeom>
          <a:solidFill>
            <a:srgbClr val="FCFCFC"/>
          </a:solidFill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146E543-0FAA-CF12-3F76-77DCFEB6AEFF}"/>
              </a:ext>
            </a:extLst>
          </p:cNvPr>
          <p:cNvSpPr>
            <a:spLocks/>
          </p:cNvSpPr>
          <p:nvPr/>
        </p:nvSpPr>
        <p:spPr>
          <a:xfrm>
            <a:off x="4882293" y="3130194"/>
            <a:ext cx="2312166" cy="1383083"/>
          </a:xfrm>
          <a:prstGeom prst="roundRect">
            <a:avLst>
              <a:gd name="adj" fmla="val 18554"/>
            </a:avLst>
          </a:prstGeom>
          <a:solidFill>
            <a:srgbClr val="FCFCFC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controlTask</a:t>
            </a:r>
            <a:endParaRPr kumimoji="0" lang="it-IT" sz="24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E19492DC-B7AB-8CB1-2C87-54ADDB9ABE8E}"/>
              </a:ext>
            </a:extLst>
          </p:cNvPr>
          <p:cNvSpPr>
            <a:spLocks/>
          </p:cNvSpPr>
          <p:nvPr/>
        </p:nvSpPr>
        <p:spPr>
          <a:xfrm>
            <a:off x="8790200" y="3130193"/>
            <a:ext cx="2312166" cy="1383083"/>
          </a:xfrm>
          <a:prstGeom prst="roundRect">
            <a:avLst>
              <a:gd name="adj" fmla="val 18554"/>
            </a:avLst>
          </a:prstGeom>
          <a:solidFill>
            <a:srgbClr val="FCFCFC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communicationTask</a:t>
            </a:r>
            <a:endParaRPr kumimoji="0" lang="it-IT" sz="24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3DEA30-057A-D133-80CF-1FA6B6FF9A7C}"/>
              </a:ext>
            </a:extLst>
          </p:cNvPr>
          <p:cNvSpPr txBox="1">
            <a:spLocks/>
          </p:cNvSpPr>
          <p:nvPr/>
        </p:nvSpPr>
        <p:spPr>
          <a:xfrm>
            <a:off x="7112005" y="3617548"/>
            <a:ext cx="1718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Telemetry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2064B94-C503-D232-69E1-B42497E54A7C}"/>
              </a:ext>
            </a:extLst>
          </p:cNvPr>
          <p:cNvSpPr txBox="1">
            <a:spLocks/>
          </p:cNvSpPr>
          <p:nvPr/>
        </p:nvSpPr>
        <p:spPr>
          <a:xfrm>
            <a:off x="3183779" y="3632147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Sensor data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8DFFDC-C67E-0C47-2BCF-29FE022BCC5F}"/>
              </a:ext>
            </a:extLst>
          </p:cNvPr>
          <p:cNvSpPr txBox="1">
            <a:spLocks/>
          </p:cNvSpPr>
          <p:nvPr/>
        </p:nvSpPr>
        <p:spPr>
          <a:xfrm rot="3227500">
            <a:off x="3754995" y="2291915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85385FB-2CB9-0F0E-8611-44C03A16897F}"/>
              </a:ext>
            </a:extLst>
          </p:cNvPr>
          <p:cNvSpPr txBox="1">
            <a:spLocks/>
          </p:cNvSpPr>
          <p:nvPr/>
        </p:nvSpPr>
        <p:spPr>
          <a:xfrm rot="18529976">
            <a:off x="2503869" y="2502257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89FFCA-02FE-260A-A9FC-FFF71F98BF2E}"/>
              </a:ext>
            </a:extLst>
          </p:cNvPr>
          <p:cNvSpPr txBox="1">
            <a:spLocks/>
          </p:cNvSpPr>
          <p:nvPr/>
        </p:nvSpPr>
        <p:spPr>
          <a:xfrm>
            <a:off x="1992818" y="4633490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18D5E1-7AA5-4323-7E46-F9F56E62F2D6}"/>
              </a:ext>
            </a:extLst>
          </p:cNvPr>
          <p:cNvSpPr txBox="1">
            <a:spLocks/>
          </p:cNvSpPr>
          <p:nvPr/>
        </p:nvSpPr>
        <p:spPr>
          <a:xfrm>
            <a:off x="4478423" y="4570685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Acquire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A94F3F2E-967C-98CD-A528-903E2204F0DD}"/>
              </a:ext>
            </a:extLst>
          </p:cNvPr>
          <p:cNvSpPr>
            <a:spLocks/>
          </p:cNvSpPr>
          <p:nvPr/>
        </p:nvSpPr>
        <p:spPr>
          <a:xfrm rot="18386526">
            <a:off x="2879529" y="2721502"/>
            <a:ext cx="979551" cy="385521"/>
          </a:xfrm>
          <a:prstGeom prst="rightArrow">
            <a:avLst>
              <a:gd name="adj1" fmla="val 56780"/>
              <a:gd name="adj2" fmla="val 87288"/>
            </a:avLst>
          </a:prstGeom>
          <a:solidFill>
            <a:srgbClr val="FCFCFC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2DA6FF-D4B7-32D1-F460-7193213AD2E1}"/>
              </a:ext>
            </a:extLst>
          </p:cNvPr>
          <p:cNvSpPr txBox="1">
            <a:spLocks/>
          </p:cNvSpPr>
          <p:nvPr/>
        </p:nvSpPr>
        <p:spPr>
          <a:xfrm>
            <a:off x="3545148" y="1959860"/>
            <a:ext cx="9958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53D55A66-48C7-FF37-00B3-A2F290CC0680}"/>
              </a:ext>
            </a:extLst>
          </p:cNvPr>
          <p:cNvSpPr>
            <a:spLocks/>
          </p:cNvSpPr>
          <p:nvPr/>
        </p:nvSpPr>
        <p:spPr>
          <a:xfrm rot="3163142">
            <a:off x="4295651" y="2741667"/>
            <a:ext cx="979551" cy="385521"/>
          </a:xfrm>
          <a:prstGeom prst="rightArrow">
            <a:avLst>
              <a:gd name="adj1" fmla="val 56780"/>
              <a:gd name="adj2" fmla="val 87288"/>
            </a:avLst>
          </a:prstGeom>
          <a:solidFill>
            <a:srgbClr val="FCFCFC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AA61B7E-09E1-FBEE-FFF1-E3D7ED7BCE3A}"/>
              </a:ext>
            </a:extLst>
          </p:cNvPr>
          <p:cNvSpPr>
            <a:spLocks/>
          </p:cNvSpPr>
          <p:nvPr/>
        </p:nvSpPr>
        <p:spPr>
          <a:xfrm>
            <a:off x="983858" y="3142403"/>
            <a:ext cx="2312166" cy="1383083"/>
          </a:xfrm>
          <a:prstGeom prst="roundRect">
            <a:avLst>
              <a:gd name="adj" fmla="val 18554"/>
            </a:avLst>
          </a:prstGeom>
          <a:solidFill>
            <a:srgbClr val="FCFCFC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lineTask</a:t>
            </a:r>
            <a:endParaRPr kumimoji="0" lang="it-IT" sz="24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646D912-D559-6AFC-42D8-E7A763233425}"/>
              </a:ext>
            </a:extLst>
          </p:cNvPr>
          <p:cNvSpPr txBox="1">
            <a:spLocks/>
          </p:cNvSpPr>
          <p:nvPr/>
        </p:nvSpPr>
        <p:spPr>
          <a:xfrm>
            <a:off x="7128298" y="4022935"/>
            <a:ext cx="17185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(global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variable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49685E63-9914-94B3-D4F4-0A297A4B7DD8}"/>
              </a:ext>
            </a:extLst>
          </p:cNvPr>
          <p:cNvSpPr>
            <a:spLocks/>
          </p:cNvSpPr>
          <p:nvPr/>
        </p:nvSpPr>
        <p:spPr>
          <a:xfrm rot="5400000">
            <a:off x="7642983" y="4702083"/>
            <a:ext cx="656632" cy="151075"/>
          </a:xfrm>
          <a:prstGeom prst="rightArrow">
            <a:avLst>
              <a:gd name="adj1" fmla="val 27905"/>
              <a:gd name="adj2" fmla="val 57738"/>
            </a:avLst>
          </a:prstGeom>
          <a:solidFill>
            <a:srgbClr val="FCFCFC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1CC95398-B343-F500-5EFA-99C0785DD5D4}"/>
              </a:ext>
            </a:extLst>
          </p:cNvPr>
          <p:cNvSpPr>
            <a:spLocks/>
          </p:cNvSpPr>
          <p:nvPr/>
        </p:nvSpPr>
        <p:spPr>
          <a:xfrm rot="5400000">
            <a:off x="2959310" y="4619228"/>
            <a:ext cx="656632" cy="151075"/>
          </a:xfrm>
          <a:prstGeom prst="rightArrow">
            <a:avLst>
              <a:gd name="adj1" fmla="val 27905"/>
              <a:gd name="adj2" fmla="val 57738"/>
            </a:avLst>
          </a:prstGeom>
          <a:solidFill>
            <a:srgbClr val="FCFCFC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89FC84B6-FB68-C570-BE7C-8E47865902CE}"/>
              </a:ext>
            </a:extLst>
          </p:cNvPr>
          <p:cNvSpPr>
            <a:spLocks/>
          </p:cNvSpPr>
          <p:nvPr/>
        </p:nvSpPr>
        <p:spPr>
          <a:xfrm rot="16200000">
            <a:off x="4563449" y="4657233"/>
            <a:ext cx="656632" cy="151075"/>
          </a:xfrm>
          <a:prstGeom prst="rightArrow">
            <a:avLst>
              <a:gd name="adj1" fmla="val 27905"/>
              <a:gd name="adj2" fmla="val 57738"/>
            </a:avLst>
          </a:prstGeom>
          <a:solidFill>
            <a:srgbClr val="FCFCFC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-1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BD3A2FF-5F5D-F672-6A51-0DC9E8EAEC2A}"/>
              </a:ext>
            </a:extLst>
          </p:cNvPr>
          <p:cNvSpPr txBox="1">
            <a:spLocks/>
          </p:cNvSpPr>
          <p:nvPr/>
        </p:nvSpPr>
        <p:spPr>
          <a:xfrm>
            <a:off x="2923304" y="5061087"/>
            <a:ext cx="23121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synchronization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a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Sempahore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1" grpId="0"/>
      <p:bldP spid="20" grpId="0"/>
      <p:bldP spid="3" grpId="0"/>
      <p:bldP spid="5" grpId="0"/>
      <p:bldP spid="22" grpId="0" animBg="1"/>
      <p:bldP spid="6" grpId="0"/>
      <p:bldP spid="9" grpId="0" animBg="1"/>
      <p:bldP spid="27" grpId="0"/>
      <p:bldP spid="35" grpId="0" animBg="1"/>
      <p:bldP spid="36" grpId="0" animBg="1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9534-9284-56B9-73B5-4A6E2C32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B1E53-AED3-9DF5-0386-785B52A8B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 err="1">
                <a:solidFill>
                  <a:srgbClr val="C00000"/>
                </a:solidFill>
              </a:rPr>
              <a:t>Noisy</a:t>
            </a:r>
            <a:r>
              <a:rPr lang="it-IT" sz="2000" i="1" dirty="0">
                <a:solidFill>
                  <a:srgbClr val="C00000"/>
                </a:solidFill>
              </a:rPr>
              <a:t> Track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8374314-6DBF-1C7A-CF93-479AB2F3C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E8374314-6DBF-1C7A-CF93-479AB2F3C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magine 8" descr="Immagine che contiene schizzo, design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4393306B-6E88-1F7D-FAB1-EF7F51D1A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t="7551" r="10994" b="13571"/>
          <a:stretch>
            <a:fillRect/>
          </a:stretch>
        </p:blipFill>
        <p:spPr>
          <a:xfrm>
            <a:off x="849944" y="2103277"/>
            <a:ext cx="5533293" cy="377483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3729C-C488-D67E-F99E-54B50B3FFC91}"/>
              </a:ext>
            </a:extLst>
          </p:cNvPr>
          <p:cNvSpPr txBox="1"/>
          <p:nvPr/>
        </p:nvSpPr>
        <p:spPr>
          <a:xfrm>
            <a:off x="6900690" y="2082478"/>
            <a:ext cx="47315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Problem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TurtleBot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successfully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followed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line on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section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fails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on the gray line.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3E496F-ADEF-E13E-04FA-C31F62D6F740}"/>
              </a:ext>
            </a:extLst>
          </p:cNvPr>
          <p:cNvSpPr txBox="1"/>
          <p:nvPr/>
        </p:nvSpPr>
        <p:spPr>
          <a:xfrm>
            <a:off x="6909515" y="4099759"/>
            <a:ext cx="4731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Proposed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solution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b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behaviour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on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prior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knowledge of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layout.</a:t>
            </a: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B628-DA3C-69C7-6AB1-8C19C12D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334989-3199-A15E-D006-D7B68ADD07FE}"/>
              </a:ext>
            </a:extLst>
          </p:cNvPr>
          <p:cNvGrpSpPr/>
          <p:nvPr/>
        </p:nvGrpSpPr>
        <p:grpSpPr>
          <a:xfrm>
            <a:off x="430294" y="2121156"/>
            <a:ext cx="5545502" cy="4218244"/>
            <a:chOff x="430294" y="1764406"/>
            <a:chExt cx="5545502" cy="4218244"/>
          </a:xfrm>
        </p:grpSpPr>
        <p:pic>
          <p:nvPicPr>
            <p:cNvPr id="14" name="Immagine 13" descr="Immagine che contiene schizzo, design, illustrazione&#10;&#10;Il contenuto generato dall'IA potrebbe non essere corretto.">
              <a:extLst>
                <a:ext uri="{FF2B5EF4-FFF2-40B4-BE49-F238E27FC236}">
                  <a16:creationId xmlns:a16="http://schemas.microsoft.com/office/drawing/2014/main" id="{525E3D6B-388E-53CE-618A-B8658CC8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7551" r="48781" b="47615"/>
            <a:stretch>
              <a:fillRect/>
            </a:stretch>
          </p:blipFill>
          <p:spPr>
            <a:xfrm>
              <a:off x="430294" y="1764406"/>
              <a:ext cx="5545502" cy="4218244"/>
            </a:xfrm>
            <a:prstGeom prst="rect">
              <a:avLst/>
            </a:prstGeom>
          </p:spPr>
        </p:pic>
        <p:sp>
          <p:nvSpPr>
            <p:cNvPr id="12" name="Freccia in giù 11">
              <a:extLst>
                <a:ext uri="{FF2B5EF4-FFF2-40B4-BE49-F238E27FC236}">
                  <a16:creationId xmlns:a16="http://schemas.microsoft.com/office/drawing/2014/main" id="{3940B0FA-6A21-8FE7-28CB-132ABDF1A6B0}"/>
                </a:ext>
              </a:extLst>
            </p:cNvPr>
            <p:cNvSpPr/>
            <p:nvPr/>
          </p:nvSpPr>
          <p:spPr>
            <a:xfrm>
              <a:off x="4235516" y="2954759"/>
              <a:ext cx="135503" cy="265029"/>
            </a:xfrm>
            <a:prstGeom prst="downArrow">
              <a:avLst>
                <a:gd name="adj1" fmla="val 50000"/>
                <a:gd name="adj2" fmla="val 195589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2605A6C6-AFE3-9D22-8255-76C4E4AEF263}"/>
                </a:ext>
              </a:extLst>
            </p:cNvPr>
            <p:cNvSpPr/>
            <p:nvPr/>
          </p:nvSpPr>
          <p:spPr>
            <a:xfrm>
              <a:off x="3578578" y="2260947"/>
              <a:ext cx="747267" cy="855377"/>
            </a:xfrm>
            <a:custGeom>
              <a:avLst/>
              <a:gdLst>
                <a:gd name="csX0" fmla="*/ 0 w 1509382"/>
                <a:gd name="csY0" fmla="*/ 811061 h 1622121"/>
                <a:gd name="csX1" fmla="*/ 754691 w 1509382"/>
                <a:gd name="csY1" fmla="*/ 0 h 1622121"/>
                <a:gd name="csX2" fmla="*/ 1509382 w 1509382"/>
                <a:gd name="csY2" fmla="*/ 811061 h 1622121"/>
                <a:gd name="csX3" fmla="*/ 754691 w 1509382"/>
                <a:gd name="csY3" fmla="*/ 1622122 h 1622121"/>
                <a:gd name="csX4" fmla="*/ 0 w 1509382"/>
                <a:gd name="csY4" fmla="*/ 811061 h 1622121"/>
                <a:gd name="csX0" fmla="*/ 94337 w 849028"/>
                <a:gd name="csY0" fmla="*/ 1644667 h 1667212"/>
                <a:gd name="csX1" fmla="*/ 94337 w 849028"/>
                <a:gd name="csY1" fmla="*/ 22545 h 1667212"/>
                <a:gd name="csX2" fmla="*/ 849028 w 849028"/>
                <a:gd name="csY2" fmla="*/ 833606 h 1667212"/>
                <a:gd name="csX3" fmla="*/ 94337 w 849028"/>
                <a:gd name="csY3" fmla="*/ 1644667 h 1667212"/>
                <a:gd name="csX0" fmla="*/ 754691 w 754691"/>
                <a:gd name="csY0" fmla="*/ 811061 h 811061"/>
                <a:gd name="csX1" fmla="*/ 0 w 754691"/>
                <a:gd name="csY1" fmla="*/ 0 h 811061"/>
                <a:gd name="csX2" fmla="*/ 754691 w 754691"/>
                <a:gd name="csY2" fmla="*/ 811061 h 811061"/>
                <a:gd name="csX0" fmla="*/ 1236943 w 1236943"/>
                <a:gd name="csY0" fmla="*/ 817324 h 817324"/>
                <a:gd name="csX1" fmla="*/ 0 w 1236943"/>
                <a:gd name="csY1" fmla="*/ 0 h 817324"/>
                <a:gd name="csX2" fmla="*/ 1236943 w 1236943"/>
                <a:gd name="csY2" fmla="*/ 817324 h 817324"/>
                <a:gd name="csX0" fmla="*/ 1365023 w 1365023"/>
                <a:gd name="csY0" fmla="*/ 818326 h 818326"/>
                <a:gd name="csX1" fmla="*/ 128080 w 1365023"/>
                <a:gd name="csY1" fmla="*/ 1002 h 818326"/>
                <a:gd name="csX2" fmla="*/ 1365023 w 1365023"/>
                <a:gd name="csY2" fmla="*/ 818326 h 818326"/>
                <a:gd name="csX0" fmla="*/ 773480 w 773480"/>
                <a:gd name="csY0" fmla="*/ 854902 h 854902"/>
                <a:gd name="csX1" fmla="*/ 0 w 773480"/>
                <a:gd name="csY1" fmla="*/ 0 h 854902"/>
                <a:gd name="csX2" fmla="*/ 773480 w 773480"/>
                <a:gd name="csY2" fmla="*/ 854902 h 854902"/>
                <a:gd name="csX0" fmla="*/ 773480 w 774815"/>
                <a:gd name="csY0" fmla="*/ 854902 h 854902"/>
                <a:gd name="csX1" fmla="*/ 0 w 774815"/>
                <a:gd name="csY1" fmla="*/ 0 h 854902"/>
                <a:gd name="csX2" fmla="*/ 773480 w 774815"/>
                <a:gd name="csY2" fmla="*/ 854902 h 854902"/>
                <a:gd name="csX0" fmla="*/ 0 w 864920"/>
                <a:gd name="csY0" fmla="*/ 0 h 946342"/>
                <a:gd name="csX1" fmla="*/ 864920 w 864920"/>
                <a:gd name="csY1" fmla="*/ 946342 h 946342"/>
                <a:gd name="csX0" fmla="*/ 0 w 745922"/>
                <a:gd name="csY0" fmla="*/ 0 h 852397"/>
                <a:gd name="csX1" fmla="*/ 745922 w 745922"/>
                <a:gd name="csY1" fmla="*/ 852397 h 852397"/>
                <a:gd name="csX0" fmla="*/ 0 w 752021"/>
                <a:gd name="csY0" fmla="*/ 0 h 852397"/>
                <a:gd name="csX1" fmla="*/ 745922 w 752021"/>
                <a:gd name="csY1" fmla="*/ 852397 h 852397"/>
                <a:gd name="csX0" fmla="*/ 0 w 769772"/>
                <a:gd name="csY0" fmla="*/ 0 h 855376"/>
                <a:gd name="csX1" fmla="*/ 763793 w 769772"/>
                <a:gd name="csY1" fmla="*/ 855376 h 855376"/>
                <a:gd name="csX0" fmla="*/ 0 w 763793"/>
                <a:gd name="csY0" fmla="*/ 2631 h 858007"/>
                <a:gd name="csX1" fmla="*/ 763793 w 763793"/>
                <a:gd name="csY1" fmla="*/ 858007 h 858007"/>
                <a:gd name="csX0" fmla="*/ 0 w 763793"/>
                <a:gd name="csY0" fmla="*/ 1259 h 856635"/>
                <a:gd name="csX1" fmla="*/ 763793 w 763793"/>
                <a:gd name="csY1" fmla="*/ 856635 h 856635"/>
                <a:gd name="csX0" fmla="*/ 0 w 768661"/>
                <a:gd name="csY0" fmla="*/ 41 h 855417"/>
                <a:gd name="csX1" fmla="*/ 763793 w 768661"/>
                <a:gd name="csY1" fmla="*/ 855417 h 855417"/>
                <a:gd name="csX0" fmla="*/ 0 w 763793"/>
                <a:gd name="csY0" fmla="*/ 8 h 855384"/>
                <a:gd name="csX1" fmla="*/ 763793 w 763793"/>
                <a:gd name="csY1" fmla="*/ 855384 h 855384"/>
                <a:gd name="csX0" fmla="*/ 0 w 787588"/>
                <a:gd name="csY0" fmla="*/ 8 h 855384"/>
                <a:gd name="csX1" fmla="*/ 787588 w 787588"/>
                <a:gd name="csY1" fmla="*/ 855384 h 855384"/>
                <a:gd name="csX0" fmla="*/ 0 w 787588"/>
                <a:gd name="csY0" fmla="*/ 1 h 855377"/>
                <a:gd name="csX1" fmla="*/ 787588 w 787588"/>
                <a:gd name="csY1" fmla="*/ 855377 h 8553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787588" h="855377">
                  <a:moveTo>
                    <a:pt x="0" y="1"/>
                  </a:moveTo>
                  <a:cubicBezTo>
                    <a:pt x="0" y="1"/>
                    <a:pt x="695678" y="-4751"/>
                    <a:pt x="787588" y="855377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17DBD2-BD1C-3D2D-77A7-5A2FA81D3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>
                <a:solidFill>
                  <a:srgbClr val="C00000"/>
                </a:solidFill>
              </a:rPr>
              <a:t>Following an </a:t>
            </a:r>
            <a:r>
              <a:rPr lang="it-IT" sz="2000" i="1" dirty="0" err="1">
                <a:solidFill>
                  <a:srgbClr val="C00000"/>
                </a:solidFill>
              </a:rPr>
              <a:t>Invisible</a:t>
            </a:r>
            <a:r>
              <a:rPr lang="it-IT" sz="2000" i="1" dirty="0">
                <a:solidFill>
                  <a:srgbClr val="C00000"/>
                </a:solidFill>
              </a:rPr>
              <a:t> Line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872C916-360A-315D-F7E1-441477691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E872C916-360A-315D-F7E1-441477691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86448B-D72F-0D0D-8694-830BC02C655C}"/>
              </a:ext>
            </a:extLst>
          </p:cNvPr>
          <p:cNvCxnSpPr/>
          <p:nvPr/>
        </p:nvCxnSpPr>
        <p:spPr>
          <a:xfrm>
            <a:off x="2310581" y="2236586"/>
            <a:ext cx="0" cy="796412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1D29439E-070D-ABDA-6F76-8BB834A778EC}"/>
              </a:ext>
            </a:extLst>
          </p:cNvPr>
          <p:cNvSpPr/>
          <p:nvPr/>
        </p:nvSpPr>
        <p:spPr>
          <a:xfrm rot="1422193">
            <a:off x="4294670" y="4108407"/>
            <a:ext cx="135503" cy="265029"/>
          </a:xfrm>
          <a:prstGeom prst="downArrow">
            <a:avLst>
              <a:gd name="adj1" fmla="val 50000"/>
              <a:gd name="adj2" fmla="val 19558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e 8">
            <a:extLst>
              <a:ext uri="{FF2B5EF4-FFF2-40B4-BE49-F238E27FC236}">
                <a16:creationId xmlns:a16="http://schemas.microsoft.com/office/drawing/2014/main" id="{1A846C0B-1EDD-E023-6AFE-622EFE6C843A}"/>
              </a:ext>
            </a:extLst>
          </p:cNvPr>
          <p:cNvSpPr/>
          <p:nvPr/>
        </p:nvSpPr>
        <p:spPr>
          <a:xfrm>
            <a:off x="2735320" y="2616029"/>
            <a:ext cx="1013430" cy="1922291"/>
          </a:xfrm>
          <a:custGeom>
            <a:avLst/>
            <a:gdLst>
              <a:gd name="csX0" fmla="*/ 0 w 1509382"/>
              <a:gd name="csY0" fmla="*/ 811061 h 1622121"/>
              <a:gd name="csX1" fmla="*/ 754691 w 1509382"/>
              <a:gd name="csY1" fmla="*/ 0 h 1622121"/>
              <a:gd name="csX2" fmla="*/ 1509382 w 1509382"/>
              <a:gd name="csY2" fmla="*/ 811061 h 1622121"/>
              <a:gd name="csX3" fmla="*/ 754691 w 1509382"/>
              <a:gd name="csY3" fmla="*/ 1622122 h 1622121"/>
              <a:gd name="csX4" fmla="*/ 0 w 1509382"/>
              <a:gd name="csY4" fmla="*/ 811061 h 1622121"/>
              <a:gd name="csX0" fmla="*/ 94337 w 849028"/>
              <a:gd name="csY0" fmla="*/ 1644667 h 1667212"/>
              <a:gd name="csX1" fmla="*/ 94337 w 849028"/>
              <a:gd name="csY1" fmla="*/ 22545 h 1667212"/>
              <a:gd name="csX2" fmla="*/ 849028 w 849028"/>
              <a:gd name="csY2" fmla="*/ 833606 h 1667212"/>
              <a:gd name="csX3" fmla="*/ 94337 w 849028"/>
              <a:gd name="csY3" fmla="*/ 1644667 h 1667212"/>
              <a:gd name="csX0" fmla="*/ 754691 w 754691"/>
              <a:gd name="csY0" fmla="*/ 811061 h 811061"/>
              <a:gd name="csX1" fmla="*/ 0 w 754691"/>
              <a:gd name="csY1" fmla="*/ 0 h 811061"/>
              <a:gd name="csX2" fmla="*/ 754691 w 754691"/>
              <a:gd name="csY2" fmla="*/ 811061 h 811061"/>
              <a:gd name="csX0" fmla="*/ 1236943 w 1236943"/>
              <a:gd name="csY0" fmla="*/ 817324 h 817324"/>
              <a:gd name="csX1" fmla="*/ 0 w 1236943"/>
              <a:gd name="csY1" fmla="*/ 0 h 817324"/>
              <a:gd name="csX2" fmla="*/ 1236943 w 1236943"/>
              <a:gd name="csY2" fmla="*/ 817324 h 817324"/>
              <a:gd name="csX0" fmla="*/ 1365023 w 1365023"/>
              <a:gd name="csY0" fmla="*/ 818326 h 818326"/>
              <a:gd name="csX1" fmla="*/ 128080 w 1365023"/>
              <a:gd name="csY1" fmla="*/ 1002 h 818326"/>
              <a:gd name="csX2" fmla="*/ 1365023 w 1365023"/>
              <a:gd name="csY2" fmla="*/ 818326 h 818326"/>
              <a:gd name="csX0" fmla="*/ 773480 w 773480"/>
              <a:gd name="csY0" fmla="*/ 854902 h 854902"/>
              <a:gd name="csX1" fmla="*/ 0 w 773480"/>
              <a:gd name="csY1" fmla="*/ 0 h 854902"/>
              <a:gd name="csX2" fmla="*/ 773480 w 773480"/>
              <a:gd name="csY2" fmla="*/ 854902 h 854902"/>
              <a:gd name="csX0" fmla="*/ 773480 w 774815"/>
              <a:gd name="csY0" fmla="*/ 854902 h 854902"/>
              <a:gd name="csX1" fmla="*/ 0 w 774815"/>
              <a:gd name="csY1" fmla="*/ 0 h 854902"/>
              <a:gd name="csX2" fmla="*/ 773480 w 774815"/>
              <a:gd name="csY2" fmla="*/ 854902 h 854902"/>
              <a:gd name="csX0" fmla="*/ 0 w 864920"/>
              <a:gd name="csY0" fmla="*/ 0 h 946342"/>
              <a:gd name="csX1" fmla="*/ 864920 w 864920"/>
              <a:gd name="csY1" fmla="*/ 946342 h 946342"/>
              <a:gd name="csX0" fmla="*/ 0 w 745922"/>
              <a:gd name="csY0" fmla="*/ 0 h 852397"/>
              <a:gd name="csX1" fmla="*/ 745922 w 745922"/>
              <a:gd name="csY1" fmla="*/ 852397 h 852397"/>
              <a:gd name="csX0" fmla="*/ 0 w 752021"/>
              <a:gd name="csY0" fmla="*/ 0 h 852397"/>
              <a:gd name="csX1" fmla="*/ 745922 w 752021"/>
              <a:gd name="csY1" fmla="*/ 852397 h 852397"/>
              <a:gd name="csX0" fmla="*/ 0 w 769772"/>
              <a:gd name="csY0" fmla="*/ 0 h 855376"/>
              <a:gd name="csX1" fmla="*/ 763793 w 769772"/>
              <a:gd name="csY1" fmla="*/ 855376 h 855376"/>
              <a:gd name="csX0" fmla="*/ 0 w 763793"/>
              <a:gd name="csY0" fmla="*/ 2631 h 858007"/>
              <a:gd name="csX1" fmla="*/ 763793 w 763793"/>
              <a:gd name="csY1" fmla="*/ 858007 h 858007"/>
              <a:gd name="csX0" fmla="*/ 0 w 763793"/>
              <a:gd name="csY0" fmla="*/ 1259 h 856635"/>
              <a:gd name="csX1" fmla="*/ 763793 w 763793"/>
              <a:gd name="csY1" fmla="*/ 856635 h 856635"/>
              <a:gd name="csX0" fmla="*/ 0 w 768661"/>
              <a:gd name="csY0" fmla="*/ 41 h 855417"/>
              <a:gd name="csX1" fmla="*/ 763793 w 768661"/>
              <a:gd name="csY1" fmla="*/ 855417 h 855417"/>
              <a:gd name="csX0" fmla="*/ 0 w 763793"/>
              <a:gd name="csY0" fmla="*/ 8 h 855384"/>
              <a:gd name="csX1" fmla="*/ 763793 w 763793"/>
              <a:gd name="csY1" fmla="*/ 855384 h 855384"/>
              <a:gd name="csX0" fmla="*/ 0 w 787588"/>
              <a:gd name="csY0" fmla="*/ 8 h 855384"/>
              <a:gd name="csX1" fmla="*/ 787588 w 787588"/>
              <a:gd name="csY1" fmla="*/ 855384 h 855384"/>
              <a:gd name="csX0" fmla="*/ 0 w 787588"/>
              <a:gd name="csY0" fmla="*/ 1 h 855377"/>
              <a:gd name="csX1" fmla="*/ 787588 w 787588"/>
              <a:gd name="csY1" fmla="*/ 855377 h 855377"/>
              <a:gd name="csX0" fmla="*/ 0 w 1265888"/>
              <a:gd name="csY0" fmla="*/ 0 h 1056318"/>
              <a:gd name="csX1" fmla="*/ 1265888 w 1265888"/>
              <a:gd name="csY1" fmla="*/ 1056318 h 1056318"/>
              <a:gd name="csX0" fmla="*/ 0 w 1175537"/>
              <a:gd name="csY0" fmla="*/ 0 h 1306350"/>
              <a:gd name="csX1" fmla="*/ 1175537 w 1175537"/>
              <a:gd name="csY1" fmla="*/ 1306350 h 1306350"/>
              <a:gd name="csX0" fmla="*/ 0 w 1199878"/>
              <a:gd name="csY0" fmla="*/ 1158 h 1307508"/>
              <a:gd name="csX1" fmla="*/ 1175537 w 1199878"/>
              <a:gd name="csY1" fmla="*/ 1307508 h 1307508"/>
              <a:gd name="csX0" fmla="*/ 0 w 1207289"/>
              <a:gd name="csY0" fmla="*/ 0 h 1406362"/>
              <a:gd name="csX1" fmla="*/ 1183065 w 1207289"/>
              <a:gd name="csY1" fmla="*/ 1406362 h 1406362"/>
              <a:gd name="csX0" fmla="*/ 0 w 970782"/>
              <a:gd name="csY0" fmla="*/ 0 h 1677824"/>
              <a:gd name="csX1" fmla="*/ 942130 w 970782"/>
              <a:gd name="csY1" fmla="*/ 1677824 h 1677824"/>
              <a:gd name="csX0" fmla="*/ 0 w 1176299"/>
              <a:gd name="csY0" fmla="*/ 0 h 1677824"/>
              <a:gd name="csX1" fmla="*/ 942130 w 1176299"/>
              <a:gd name="csY1" fmla="*/ 1677824 h 1677824"/>
              <a:gd name="csX0" fmla="*/ 0 w 1085786"/>
              <a:gd name="csY0" fmla="*/ 0 h 1531763"/>
              <a:gd name="csX1" fmla="*/ 841375 w 1085786"/>
              <a:gd name="csY1" fmla="*/ 1531763 h 1531763"/>
              <a:gd name="csX0" fmla="*/ 0 w 994272"/>
              <a:gd name="csY0" fmla="*/ 0 h 1531763"/>
              <a:gd name="csX1" fmla="*/ 841375 w 994272"/>
              <a:gd name="csY1" fmla="*/ 1531763 h 1531763"/>
              <a:gd name="csX0" fmla="*/ 1633409 w 1633409"/>
              <a:gd name="csY0" fmla="*/ 0 h 2235827"/>
              <a:gd name="csX1" fmla="*/ 0 w 1633409"/>
              <a:gd name="csY1" fmla="*/ 2235827 h 2235827"/>
              <a:gd name="csX0" fmla="*/ 1633409 w 2273597"/>
              <a:gd name="csY0" fmla="*/ 0 h 2235827"/>
              <a:gd name="csX1" fmla="*/ 0 w 2273597"/>
              <a:gd name="csY1" fmla="*/ 2235827 h 2235827"/>
              <a:gd name="csX0" fmla="*/ 1236809 w 2108826"/>
              <a:gd name="csY0" fmla="*/ 0 h 2235827"/>
              <a:gd name="csX1" fmla="*/ 0 w 2108826"/>
              <a:gd name="csY1" fmla="*/ 2235827 h 2235827"/>
              <a:gd name="csX0" fmla="*/ 1026611 w 2030480"/>
              <a:gd name="csY0" fmla="*/ 0 h 1917748"/>
              <a:gd name="csX1" fmla="*/ 0 w 2030480"/>
              <a:gd name="csY1" fmla="*/ 1917748 h 1917748"/>
              <a:gd name="csX0" fmla="*/ 1026611 w 2190228"/>
              <a:gd name="csY0" fmla="*/ 0 h 1917748"/>
              <a:gd name="csX1" fmla="*/ 0 w 2190228"/>
              <a:gd name="csY1" fmla="*/ 1917748 h 1917748"/>
              <a:gd name="csX0" fmla="*/ 943639 w 2161671"/>
              <a:gd name="csY0" fmla="*/ 0 h 2274336"/>
              <a:gd name="csX1" fmla="*/ 0 w 2161671"/>
              <a:gd name="csY1" fmla="*/ 2274336 h 2274336"/>
              <a:gd name="csX0" fmla="*/ 943639 w 1833242"/>
              <a:gd name="csY0" fmla="*/ 0 h 2274336"/>
              <a:gd name="csX1" fmla="*/ 0 w 1833242"/>
              <a:gd name="csY1" fmla="*/ 2274336 h 2274336"/>
              <a:gd name="csX0" fmla="*/ 490491 w 1682226"/>
              <a:gd name="csY0" fmla="*/ 0 h 2395116"/>
              <a:gd name="csX1" fmla="*/ 0 w 1682226"/>
              <a:gd name="csY1" fmla="*/ 2395116 h 2395116"/>
              <a:gd name="csX0" fmla="*/ 228814 w 1605571"/>
              <a:gd name="csY0" fmla="*/ 0 h 2406619"/>
              <a:gd name="csX1" fmla="*/ 0 w 1605571"/>
              <a:gd name="csY1" fmla="*/ 2406619 h 2406619"/>
              <a:gd name="csX0" fmla="*/ 0 w 1558838"/>
              <a:gd name="csY0" fmla="*/ 2496 h 1828221"/>
              <a:gd name="csX1" fmla="*/ 20099 w 1558838"/>
              <a:gd name="csY1" fmla="*/ 1828221 h 1828221"/>
              <a:gd name="csX0" fmla="*/ 0 w 1068111"/>
              <a:gd name="csY0" fmla="*/ 0 h 1825725"/>
              <a:gd name="csX1" fmla="*/ 20099 w 1068111"/>
              <a:gd name="csY1" fmla="*/ 1825725 h 1825725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1068111" h="1825725">
                <a:moveTo>
                  <a:pt x="0" y="0"/>
                </a:moveTo>
                <a:cubicBezTo>
                  <a:pt x="0" y="0"/>
                  <a:pt x="2389797" y="732434"/>
                  <a:pt x="20099" y="18257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FB55391-A5B2-EA52-FA17-8CEE249066EB}"/>
              </a:ext>
            </a:extLst>
          </p:cNvPr>
          <p:cNvCxnSpPr/>
          <p:nvPr/>
        </p:nvCxnSpPr>
        <p:spPr>
          <a:xfrm>
            <a:off x="3539611" y="2236586"/>
            <a:ext cx="0" cy="796412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369E32EB-FD05-BCF8-EE93-AC58D171ABA2}"/>
              </a:ext>
            </a:extLst>
          </p:cNvPr>
          <p:cNvCxnSpPr>
            <a:cxnSpLocks/>
          </p:cNvCxnSpPr>
          <p:nvPr/>
        </p:nvCxnSpPr>
        <p:spPr>
          <a:xfrm flipH="1">
            <a:off x="3852076" y="3465116"/>
            <a:ext cx="861822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e 8">
            <a:extLst>
              <a:ext uri="{FF2B5EF4-FFF2-40B4-BE49-F238E27FC236}">
                <a16:creationId xmlns:a16="http://schemas.microsoft.com/office/drawing/2014/main" id="{6BDBA52E-2A7A-8382-FEA8-26A1F9E62C22}"/>
              </a:ext>
            </a:extLst>
          </p:cNvPr>
          <p:cNvSpPr/>
          <p:nvPr/>
        </p:nvSpPr>
        <p:spPr>
          <a:xfrm>
            <a:off x="3578576" y="2609740"/>
            <a:ext cx="943371" cy="1612781"/>
          </a:xfrm>
          <a:custGeom>
            <a:avLst/>
            <a:gdLst>
              <a:gd name="csX0" fmla="*/ 0 w 1509382"/>
              <a:gd name="csY0" fmla="*/ 811061 h 1622121"/>
              <a:gd name="csX1" fmla="*/ 754691 w 1509382"/>
              <a:gd name="csY1" fmla="*/ 0 h 1622121"/>
              <a:gd name="csX2" fmla="*/ 1509382 w 1509382"/>
              <a:gd name="csY2" fmla="*/ 811061 h 1622121"/>
              <a:gd name="csX3" fmla="*/ 754691 w 1509382"/>
              <a:gd name="csY3" fmla="*/ 1622122 h 1622121"/>
              <a:gd name="csX4" fmla="*/ 0 w 1509382"/>
              <a:gd name="csY4" fmla="*/ 811061 h 1622121"/>
              <a:gd name="csX0" fmla="*/ 94337 w 849028"/>
              <a:gd name="csY0" fmla="*/ 1644667 h 1667212"/>
              <a:gd name="csX1" fmla="*/ 94337 w 849028"/>
              <a:gd name="csY1" fmla="*/ 22545 h 1667212"/>
              <a:gd name="csX2" fmla="*/ 849028 w 849028"/>
              <a:gd name="csY2" fmla="*/ 833606 h 1667212"/>
              <a:gd name="csX3" fmla="*/ 94337 w 849028"/>
              <a:gd name="csY3" fmla="*/ 1644667 h 1667212"/>
              <a:gd name="csX0" fmla="*/ 754691 w 754691"/>
              <a:gd name="csY0" fmla="*/ 811061 h 811061"/>
              <a:gd name="csX1" fmla="*/ 0 w 754691"/>
              <a:gd name="csY1" fmla="*/ 0 h 811061"/>
              <a:gd name="csX2" fmla="*/ 754691 w 754691"/>
              <a:gd name="csY2" fmla="*/ 811061 h 811061"/>
              <a:gd name="csX0" fmla="*/ 1236943 w 1236943"/>
              <a:gd name="csY0" fmla="*/ 817324 h 817324"/>
              <a:gd name="csX1" fmla="*/ 0 w 1236943"/>
              <a:gd name="csY1" fmla="*/ 0 h 817324"/>
              <a:gd name="csX2" fmla="*/ 1236943 w 1236943"/>
              <a:gd name="csY2" fmla="*/ 817324 h 817324"/>
              <a:gd name="csX0" fmla="*/ 1365023 w 1365023"/>
              <a:gd name="csY0" fmla="*/ 818326 h 818326"/>
              <a:gd name="csX1" fmla="*/ 128080 w 1365023"/>
              <a:gd name="csY1" fmla="*/ 1002 h 818326"/>
              <a:gd name="csX2" fmla="*/ 1365023 w 1365023"/>
              <a:gd name="csY2" fmla="*/ 818326 h 818326"/>
              <a:gd name="csX0" fmla="*/ 773480 w 773480"/>
              <a:gd name="csY0" fmla="*/ 854902 h 854902"/>
              <a:gd name="csX1" fmla="*/ 0 w 773480"/>
              <a:gd name="csY1" fmla="*/ 0 h 854902"/>
              <a:gd name="csX2" fmla="*/ 773480 w 773480"/>
              <a:gd name="csY2" fmla="*/ 854902 h 854902"/>
              <a:gd name="csX0" fmla="*/ 773480 w 774815"/>
              <a:gd name="csY0" fmla="*/ 854902 h 854902"/>
              <a:gd name="csX1" fmla="*/ 0 w 774815"/>
              <a:gd name="csY1" fmla="*/ 0 h 854902"/>
              <a:gd name="csX2" fmla="*/ 773480 w 774815"/>
              <a:gd name="csY2" fmla="*/ 854902 h 854902"/>
              <a:gd name="csX0" fmla="*/ 0 w 864920"/>
              <a:gd name="csY0" fmla="*/ 0 h 946342"/>
              <a:gd name="csX1" fmla="*/ 864920 w 864920"/>
              <a:gd name="csY1" fmla="*/ 946342 h 946342"/>
              <a:gd name="csX0" fmla="*/ 0 w 745922"/>
              <a:gd name="csY0" fmla="*/ 0 h 852397"/>
              <a:gd name="csX1" fmla="*/ 745922 w 745922"/>
              <a:gd name="csY1" fmla="*/ 852397 h 852397"/>
              <a:gd name="csX0" fmla="*/ 0 w 752021"/>
              <a:gd name="csY0" fmla="*/ 0 h 852397"/>
              <a:gd name="csX1" fmla="*/ 745922 w 752021"/>
              <a:gd name="csY1" fmla="*/ 852397 h 852397"/>
              <a:gd name="csX0" fmla="*/ 0 w 769772"/>
              <a:gd name="csY0" fmla="*/ 0 h 855376"/>
              <a:gd name="csX1" fmla="*/ 763793 w 769772"/>
              <a:gd name="csY1" fmla="*/ 855376 h 855376"/>
              <a:gd name="csX0" fmla="*/ 0 w 763793"/>
              <a:gd name="csY0" fmla="*/ 2631 h 858007"/>
              <a:gd name="csX1" fmla="*/ 763793 w 763793"/>
              <a:gd name="csY1" fmla="*/ 858007 h 858007"/>
              <a:gd name="csX0" fmla="*/ 0 w 763793"/>
              <a:gd name="csY0" fmla="*/ 1259 h 856635"/>
              <a:gd name="csX1" fmla="*/ 763793 w 763793"/>
              <a:gd name="csY1" fmla="*/ 856635 h 856635"/>
              <a:gd name="csX0" fmla="*/ 0 w 768661"/>
              <a:gd name="csY0" fmla="*/ 41 h 855417"/>
              <a:gd name="csX1" fmla="*/ 763793 w 768661"/>
              <a:gd name="csY1" fmla="*/ 855417 h 855417"/>
              <a:gd name="csX0" fmla="*/ 0 w 763793"/>
              <a:gd name="csY0" fmla="*/ 8 h 855384"/>
              <a:gd name="csX1" fmla="*/ 763793 w 763793"/>
              <a:gd name="csY1" fmla="*/ 855384 h 855384"/>
              <a:gd name="csX0" fmla="*/ 0 w 787588"/>
              <a:gd name="csY0" fmla="*/ 8 h 855384"/>
              <a:gd name="csX1" fmla="*/ 787588 w 787588"/>
              <a:gd name="csY1" fmla="*/ 855384 h 855384"/>
              <a:gd name="csX0" fmla="*/ 0 w 787588"/>
              <a:gd name="csY0" fmla="*/ 1 h 855377"/>
              <a:gd name="csX1" fmla="*/ 787588 w 787588"/>
              <a:gd name="csY1" fmla="*/ 855377 h 855377"/>
              <a:gd name="csX0" fmla="*/ 0 w 1265888"/>
              <a:gd name="csY0" fmla="*/ 0 h 1056318"/>
              <a:gd name="csX1" fmla="*/ 1265888 w 1265888"/>
              <a:gd name="csY1" fmla="*/ 1056318 h 1056318"/>
              <a:gd name="csX0" fmla="*/ 0 w 1175537"/>
              <a:gd name="csY0" fmla="*/ 0 h 1306350"/>
              <a:gd name="csX1" fmla="*/ 1175537 w 1175537"/>
              <a:gd name="csY1" fmla="*/ 1306350 h 1306350"/>
              <a:gd name="csX0" fmla="*/ 0 w 1199878"/>
              <a:gd name="csY0" fmla="*/ 1158 h 1307508"/>
              <a:gd name="csX1" fmla="*/ 1175537 w 1199878"/>
              <a:gd name="csY1" fmla="*/ 1307508 h 1307508"/>
              <a:gd name="csX0" fmla="*/ 0 w 1207289"/>
              <a:gd name="csY0" fmla="*/ 0 h 1406362"/>
              <a:gd name="csX1" fmla="*/ 1183065 w 1207289"/>
              <a:gd name="csY1" fmla="*/ 1406362 h 1406362"/>
              <a:gd name="csX0" fmla="*/ 0 w 970782"/>
              <a:gd name="csY0" fmla="*/ 0 h 1677824"/>
              <a:gd name="csX1" fmla="*/ 942130 w 970782"/>
              <a:gd name="csY1" fmla="*/ 1677824 h 1677824"/>
              <a:gd name="csX0" fmla="*/ 0 w 1176299"/>
              <a:gd name="csY0" fmla="*/ 0 h 1677824"/>
              <a:gd name="csX1" fmla="*/ 942130 w 1176299"/>
              <a:gd name="csY1" fmla="*/ 1677824 h 1677824"/>
              <a:gd name="csX0" fmla="*/ 0 w 1085786"/>
              <a:gd name="csY0" fmla="*/ 0 h 1531763"/>
              <a:gd name="csX1" fmla="*/ 841375 w 1085786"/>
              <a:gd name="csY1" fmla="*/ 1531763 h 1531763"/>
              <a:gd name="csX0" fmla="*/ 0 w 994272"/>
              <a:gd name="csY0" fmla="*/ 0 h 1531763"/>
              <a:gd name="csX1" fmla="*/ 841375 w 994272"/>
              <a:gd name="csY1" fmla="*/ 1531763 h 1531763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994272" h="1531763">
                <a:moveTo>
                  <a:pt x="0" y="0"/>
                </a:moveTo>
                <a:cubicBezTo>
                  <a:pt x="0" y="0"/>
                  <a:pt x="1460359" y="12346"/>
                  <a:pt x="841375" y="1531763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97385581-FA42-FB3E-3175-5561475B58CF}"/>
              </a:ext>
            </a:extLst>
          </p:cNvPr>
          <p:cNvSpPr/>
          <p:nvPr/>
        </p:nvSpPr>
        <p:spPr>
          <a:xfrm rot="3430810">
            <a:off x="2623350" y="4454468"/>
            <a:ext cx="135503" cy="265029"/>
          </a:xfrm>
          <a:prstGeom prst="downArrow">
            <a:avLst>
              <a:gd name="adj1" fmla="val 50000"/>
              <a:gd name="adj2" fmla="val 1955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C4C92D7-0952-C6CB-4294-70D57C72E33B}"/>
              </a:ext>
            </a:extLst>
          </p:cNvPr>
          <p:cNvSpPr txBox="1"/>
          <p:nvPr/>
        </p:nvSpPr>
        <p:spPr>
          <a:xfrm>
            <a:off x="4686635" y="3104005"/>
            <a:ext cx="11244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Detected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499A17-24EF-14EE-1AB6-CC63E77E9992}"/>
              </a:ext>
            </a:extLst>
          </p:cNvPr>
          <p:cNvSpPr txBox="1"/>
          <p:nvPr/>
        </p:nvSpPr>
        <p:spPr>
          <a:xfrm>
            <a:off x="1632076" y="1614784"/>
            <a:ext cx="1357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E44CF71-C628-3DFC-7B65-41C1E1F5A877}"/>
              </a:ext>
            </a:extLst>
          </p:cNvPr>
          <p:cNvSpPr txBox="1"/>
          <p:nvPr/>
        </p:nvSpPr>
        <p:spPr>
          <a:xfrm>
            <a:off x="2840557" y="1621614"/>
            <a:ext cx="1357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8777CA-F038-A185-0B32-D70D16B05BA8}"/>
              </a:ext>
            </a:extLst>
          </p:cNvPr>
          <p:cNvSpPr txBox="1"/>
          <p:nvPr/>
        </p:nvSpPr>
        <p:spPr>
          <a:xfrm>
            <a:off x="7177578" y="2703632"/>
            <a:ext cx="47315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Parameters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Rotation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trigger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condition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Rotation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Magnitude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2BD4A0-B89F-B35F-710E-A657715E3882}"/>
              </a:ext>
            </a:extLst>
          </p:cNvPr>
          <p:cNvSpPr txBox="1"/>
          <p:nvPr/>
        </p:nvSpPr>
        <p:spPr>
          <a:xfrm>
            <a:off x="2839185" y="5316328"/>
            <a:ext cx="2845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■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Ideal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■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Late or Under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Rotation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■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Early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Over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Rotation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15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D71B-B64E-07DB-3E82-AA38A663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97A72-D09C-C477-F799-2EC66B6B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02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000" i="1" dirty="0" err="1">
                <a:solidFill>
                  <a:srgbClr val="C00000"/>
                </a:solidFill>
              </a:rPr>
              <a:t>Final</a:t>
            </a:r>
            <a:r>
              <a:rPr lang="it-IT" sz="2000" i="1" dirty="0">
                <a:solidFill>
                  <a:srgbClr val="C00000"/>
                </a:solidFill>
              </a:rPr>
              <a:t> </a:t>
            </a:r>
            <a:r>
              <a:rPr lang="it-IT" sz="2000" i="1" dirty="0" err="1">
                <a:solidFill>
                  <a:srgbClr val="C00000"/>
                </a:solidFill>
              </a:rPr>
              <a:t>Result</a:t>
            </a:r>
            <a:endParaRPr lang="it-IT" sz="2000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9AF169C7-6ADB-6139-D468-34841C6DE2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0614" y="124794"/>
          <a:ext cx="11397803" cy="134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9145729" imgH="1078838" progId="Word.Document.12">
                  <p:embed/>
                </p:oleObj>
              </mc:Choice>
              <mc:Fallback>
                <p:oleObj name="Document" r:id="rId4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9AF169C7-6ADB-6139-D468-34841C6DE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0614" y="124794"/>
                        <a:ext cx="11397803" cy="134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WhatsApp Video 2025-12-11 at 16.30.15 (1)">
            <a:hlinkClick r:id="" action="ppaction://media"/>
            <a:extLst>
              <a:ext uri="{FF2B5EF4-FFF2-40B4-BE49-F238E27FC236}">
                <a16:creationId xmlns:a16="http://schemas.microsoft.com/office/drawing/2014/main" id="{6AC70192-06F4-61B0-88EF-5AA4B123D4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0" end="23448.9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5042" y="1853616"/>
            <a:ext cx="8261915" cy="46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C0453-0400-B800-29E1-49FB871F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6D838-7C6E-55FB-AC05-E8CE5DBD8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000" y="1346474"/>
            <a:ext cx="10547797" cy="76807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dirty="0">
                <a:solidFill>
                  <a:srgbClr val="C00000"/>
                </a:solidFill>
              </a:rPr>
              <a:t>LINE SENSOR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07A28FB-567C-D427-317C-0E2E5C4FA6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F40537F8-569B-4C17-023E-E114797C3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FA3522A-24BB-3D77-FD0C-CAC8F17D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88" y="3165752"/>
            <a:ext cx="2953140" cy="2777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AA959-63C0-E179-7142-8504E281EC6A}"/>
              </a:ext>
            </a:extLst>
          </p:cNvPr>
          <p:cNvSpPr txBox="1"/>
          <p:nvPr/>
        </p:nvSpPr>
        <p:spPr>
          <a:xfrm>
            <a:off x="4091919" y="3572534"/>
            <a:ext cx="65067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Infrared line sensor </a:t>
            </a:r>
            <a:r>
              <a:rPr lang="en-US" sz="2400" dirty="0" err="1"/>
              <a:t>Pololu</a:t>
            </a:r>
            <a:r>
              <a:rPr lang="en-US" sz="2400" dirty="0"/>
              <a:t> QTR-MD-08RC</a:t>
            </a:r>
          </a:p>
          <a:p>
            <a:endParaRPr lang="en-US" sz="2400" dirty="0"/>
          </a:p>
          <a:p>
            <a:r>
              <a:rPr lang="en-US" sz="2400" dirty="0"/>
              <a:t>Integrated infrared </a:t>
            </a:r>
            <a:r>
              <a:rPr lang="en-US" sz="2400" b="1" dirty="0"/>
              <a:t>LEDs and phototransistors</a:t>
            </a:r>
          </a:p>
          <a:p>
            <a:endParaRPr lang="en-US" sz="2400" b="1" dirty="0"/>
          </a:p>
          <a:p>
            <a:r>
              <a:rPr lang="en-US" sz="2400" dirty="0"/>
              <a:t>Communicates via </a:t>
            </a:r>
            <a:r>
              <a:rPr lang="en-US" sz="2400" b="1" dirty="0"/>
              <a:t>I2C bus</a:t>
            </a:r>
            <a:endParaRPr lang="en-GB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445D62-794C-1658-F6FA-53FD4BC1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735" y="1243493"/>
            <a:ext cx="1678781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73CCB-DC33-CA1C-4777-87B50D6CD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15" y="1730511"/>
            <a:ext cx="1730535" cy="13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34CC-F5EB-C93F-35E1-27814920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32E99-E8FD-E0FC-60C6-D38D33D6D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00" y="1136300"/>
            <a:ext cx="10547797" cy="691876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Periodic Polling Approaches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69B076E7-3CE6-46A3-15AD-631FD277E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5729" imgH="1078838" progId="Word.Document.12">
                  <p:embed/>
                </p:oleObj>
              </mc:Choice>
              <mc:Fallback>
                <p:oleObj name="Document" r:id="rId3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807A28FB-567C-D427-317C-0E2E5C4FA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C2869E-E860-EC7B-EE2B-A0885FD80FD5}"/>
                  </a:ext>
                </a:extLst>
              </p14:cNvPr>
              <p14:cNvContentPartPr/>
              <p14:nvPr/>
            </p14:nvContentPartPr>
            <p14:xfrm>
              <a:off x="3973381" y="2409630"/>
              <a:ext cx="360" cy="405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C2869E-E860-EC7B-EE2B-A0885FD80F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7261" y="2403510"/>
                <a:ext cx="12600" cy="40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362A07-E9E0-7E16-5FBF-3160F8C330D9}"/>
                  </a:ext>
                </a:extLst>
              </p14:cNvPr>
              <p14:cNvContentPartPr/>
              <p14:nvPr/>
            </p14:nvContentPartPr>
            <p14:xfrm>
              <a:off x="8218620" y="2409630"/>
              <a:ext cx="360" cy="405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362A07-E9E0-7E16-5FBF-3160F8C330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2500" y="2403510"/>
                <a:ext cx="12600" cy="4062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BBA03E-3A4E-23F4-D782-159387D99426}"/>
              </a:ext>
            </a:extLst>
          </p:cNvPr>
          <p:cNvSpPr txBox="1"/>
          <p:nvPr/>
        </p:nvSpPr>
        <p:spPr>
          <a:xfrm>
            <a:off x="472419" y="2284593"/>
            <a:ext cx="3185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Busy-Waiting Polling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1475B-C065-34B8-1811-29D2DD576BF9}"/>
              </a:ext>
            </a:extLst>
          </p:cNvPr>
          <p:cNvSpPr txBox="1"/>
          <p:nvPr/>
        </p:nvSpPr>
        <p:spPr>
          <a:xfrm>
            <a:off x="4503407" y="2284594"/>
            <a:ext cx="3185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Non-blocking Polling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814B8-FAD7-F534-2CC9-6871FA0FCC1E}"/>
              </a:ext>
            </a:extLst>
          </p:cNvPr>
          <p:cNvSpPr txBox="1"/>
          <p:nvPr/>
        </p:nvSpPr>
        <p:spPr>
          <a:xfrm>
            <a:off x="4289522" y="3117539"/>
            <a:ext cx="36947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HAL_GetTick</a:t>
            </a:r>
            <a:r>
              <a:rPr lang="en-US" sz="2000" dirty="0"/>
              <a:t>() as a software timer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CPU </a:t>
            </a:r>
            <a:r>
              <a:rPr lang="en-US" sz="2000" b="1" dirty="0"/>
              <a:t>not blocked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Based on time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B985E-2861-3E20-BE25-BD6C8ECD2109}"/>
              </a:ext>
            </a:extLst>
          </p:cNvPr>
          <p:cNvSpPr txBox="1"/>
          <p:nvPr/>
        </p:nvSpPr>
        <p:spPr>
          <a:xfrm>
            <a:off x="8534400" y="2284595"/>
            <a:ext cx="3185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Timer-Based Polling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51045-C712-818D-E411-C41FF7817F7B}"/>
              </a:ext>
            </a:extLst>
          </p:cNvPr>
          <p:cNvSpPr txBox="1"/>
          <p:nvPr/>
        </p:nvSpPr>
        <p:spPr>
          <a:xfrm>
            <a:off x="8385272" y="3117539"/>
            <a:ext cx="36947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Hardware timer every 100ms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Precise and reliable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CPU </a:t>
            </a:r>
            <a:r>
              <a:rPr lang="en-US" sz="2000" b="1" dirty="0"/>
              <a:t>not blocked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Interrupt Service Routine </a:t>
            </a:r>
            <a:r>
              <a:rPr lang="en-US" sz="2000" b="1" dirty="0"/>
              <a:t>ISR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AA185-DBE1-0700-AC73-E039FEBF5646}"/>
              </a:ext>
            </a:extLst>
          </p:cNvPr>
          <p:cNvSpPr txBox="1"/>
          <p:nvPr/>
        </p:nvSpPr>
        <p:spPr>
          <a:xfrm>
            <a:off x="436926" y="3117539"/>
            <a:ext cx="36947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Continuous polling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Simple but inefficient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CPU </a:t>
            </a:r>
            <a:r>
              <a:rPr lang="en-US" sz="2000" b="1" dirty="0"/>
              <a:t>fully occupied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1544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8A1F-E09B-7989-CEBB-5743716D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24CF3-FA37-0C6E-8A03-3FAD939E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01" y="1373188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dirty="0">
                <a:solidFill>
                  <a:srgbClr val="C00000"/>
                </a:solidFill>
              </a:rPr>
              <a:t>KEYPAD SETUP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27E01B21-74BB-7E95-000F-58F973F379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807DF23C-2B47-BA73-FD57-ECC235055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CAFED6-825F-DF3E-C078-B71D8F19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8" y="1452106"/>
            <a:ext cx="3397474" cy="2846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39658-4880-4774-29F7-E9007DB9EEF5}"/>
              </a:ext>
            </a:extLst>
          </p:cNvPr>
          <p:cNvSpPr txBox="1"/>
          <p:nvPr/>
        </p:nvSpPr>
        <p:spPr>
          <a:xfrm>
            <a:off x="4633779" y="2009540"/>
            <a:ext cx="36947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Numeric key (’0’–’9’)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Clear key (’*’)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Confirmation key (’#’)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Other keys </a:t>
            </a:r>
            <a:r>
              <a:rPr lang="pt-BR" b="1" dirty="0"/>
              <a:t>(e.g., A, B, C, D)</a:t>
            </a:r>
            <a:endParaRPr lang="en-GB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C00EED-C3EF-95DA-B6FE-D07C4F61F3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1688"/>
          <a:stretch>
            <a:fillRect/>
          </a:stretch>
        </p:blipFill>
        <p:spPr>
          <a:xfrm>
            <a:off x="243482" y="4451098"/>
            <a:ext cx="4390297" cy="228148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536E32A-4981-8AC5-4818-9CE1E86CA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t="27351" r="54174" b="13456"/>
          <a:stretch>
            <a:fillRect/>
          </a:stretch>
        </p:blipFill>
        <p:spPr bwMode="auto">
          <a:xfrm>
            <a:off x="8818428" y="1576008"/>
            <a:ext cx="3130090" cy="515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1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A6766-E0F1-6F24-59FD-DC4C8D09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9217F62-4BC6-3D9F-7EAD-49140C721E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27E01B21-74BB-7E95-000F-58F973F37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26CC9AF1-160F-EB74-CC5A-8950CB00C432}"/>
              </a:ext>
            </a:extLst>
          </p:cNvPr>
          <p:cNvSpPr txBox="1">
            <a:spLocks/>
          </p:cNvSpPr>
          <p:nvPr/>
        </p:nvSpPr>
        <p:spPr>
          <a:xfrm>
            <a:off x="822101" y="1373188"/>
            <a:ext cx="10547797" cy="4711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kern="0" dirty="0">
                <a:solidFill>
                  <a:srgbClr val="C00000"/>
                </a:solidFill>
              </a:rPr>
              <a:t>BLINK()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D8436E-BA87-3D1D-5ED3-83987A68E356}"/>
                  </a:ext>
                </a:extLst>
              </p14:cNvPr>
              <p14:cNvContentPartPr/>
              <p14:nvPr/>
            </p14:nvContentPartPr>
            <p14:xfrm>
              <a:off x="6095999" y="2238180"/>
              <a:ext cx="360" cy="266677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D8436E-BA87-3D1D-5ED3-83987A68E3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9879" y="2232060"/>
                <a:ext cx="12600" cy="267901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7A3B0A-CB5C-7A49-42EB-2C2D4E82447B}"/>
              </a:ext>
            </a:extLst>
          </p:cNvPr>
          <p:cNvSpPr txBox="1"/>
          <p:nvPr/>
        </p:nvSpPr>
        <p:spPr>
          <a:xfrm>
            <a:off x="1577513" y="2235302"/>
            <a:ext cx="3185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Blocking Approach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B5AC7-0C5F-1309-7674-86F69D4916CC}"/>
              </a:ext>
            </a:extLst>
          </p:cNvPr>
          <p:cNvSpPr txBox="1"/>
          <p:nvPr/>
        </p:nvSpPr>
        <p:spPr>
          <a:xfrm>
            <a:off x="1322750" y="3127884"/>
            <a:ext cx="4068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dirty="0" err="1"/>
              <a:t>HAL_Delay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Divison</a:t>
            </a:r>
            <a:r>
              <a:rPr lang="en-US" sz="2000" dirty="0"/>
              <a:t> by zero check (</a:t>
            </a:r>
            <a:r>
              <a:rPr lang="en-US" sz="2000" dirty="0" err="1"/>
              <a:t>freq</a:t>
            </a:r>
            <a:r>
              <a:rPr lang="en-US" sz="2000" dirty="0"/>
              <a:t> = 0)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CPU </a:t>
            </a:r>
            <a:r>
              <a:rPr lang="en-US" sz="2000" b="1" dirty="0"/>
              <a:t>blocked inside delay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B1044-7DFD-771C-5670-789CE131D463}"/>
              </a:ext>
            </a:extLst>
          </p:cNvPr>
          <p:cNvSpPr txBox="1"/>
          <p:nvPr/>
        </p:nvSpPr>
        <p:spPr>
          <a:xfrm>
            <a:off x="7229283" y="2235301"/>
            <a:ext cx="3535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Non-blocking Approach</a:t>
            </a:r>
            <a:endParaRPr lang="en-GB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29CC9-C557-4630-4FE2-7F19B67ED8CB}"/>
              </a:ext>
            </a:extLst>
          </p:cNvPr>
          <p:cNvSpPr txBox="1"/>
          <p:nvPr/>
        </p:nvSpPr>
        <p:spPr>
          <a:xfrm>
            <a:off x="6800852" y="2973995"/>
            <a:ext cx="47446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hardware timer with periodic callback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Software based counter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LED can blink without blocking CPU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4647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33172-4C21-F429-3EE1-769762A6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C6D16-DAB9-A4D4-2C9C-08469ED0E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it-IT" sz="2400" i="1" dirty="0">
                <a:solidFill>
                  <a:srgbClr val="C00000"/>
                </a:solidFill>
              </a:rPr>
              <a:t>LABORATORY 2</a:t>
            </a:r>
            <a:endParaRPr lang="en-GB" sz="2400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550C4BF-A602-C0C4-3BCA-2C5B2FD62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807DF23C-2B47-BA73-FD57-ECC235055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A8ABA5-1601-33B3-5BB3-B8C6EA5DEC1D}"/>
              </a:ext>
            </a:extLst>
          </p:cNvPr>
          <p:cNvSpPr txBox="1"/>
          <p:nvPr/>
        </p:nvSpPr>
        <p:spPr>
          <a:xfrm>
            <a:off x="3465738" y="2499054"/>
            <a:ext cx="703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Open-loop</a:t>
            </a:r>
            <a:r>
              <a:rPr lang="en-GB" sz="2400" dirty="0"/>
              <a:t> motor actuation using </a:t>
            </a:r>
            <a:r>
              <a:rPr lang="en-GB" sz="2400" b="1" dirty="0"/>
              <a:t>PWM signals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808CA-C52C-8E7D-E56D-320D3F0421EE}"/>
              </a:ext>
            </a:extLst>
          </p:cNvPr>
          <p:cNvSpPr txBox="1"/>
          <p:nvPr/>
        </p:nvSpPr>
        <p:spPr>
          <a:xfrm>
            <a:off x="3465738" y="4652326"/>
            <a:ext cx="7097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Data acquisition </a:t>
            </a:r>
            <a:r>
              <a:rPr lang="en-GB" sz="2400" dirty="0"/>
              <a:t>for motor model identification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798A6-1E5C-0C9E-50A9-3B5910A8A62A}"/>
              </a:ext>
            </a:extLst>
          </p:cNvPr>
          <p:cNvSpPr txBox="1"/>
          <p:nvPr/>
        </p:nvSpPr>
        <p:spPr>
          <a:xfrm>
            <a:off x="3465738" y="3575690"/>
            <a:ext cx="8202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Angular speed </a:t>
            </a:r>
            <a:r>
              <a:rPr lang="en-GB" sz="2400" dirty="0"/>
              <a:t>measurement using </a:t>
            </a:r>
            <a:r>
              <a:rPr lang="en-GB" sz="2400" b="1" dirty="0"/>
              <a:t>incremental encoders 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D2EB1-E108-C5D5-569C-F667DB10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24" y="4551466"/>
            <a:ext cx="902280" cy="663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F9C58-C369-F320-2909-F9B00B125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64" y="2267661"/>
            <a:ext cx="1052540" cy="804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ECF735-231A-E9B3-219D-A626005FA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024" y="3360361"/>
            <a:ext cx="827316" cy="8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527B-56E4-491B-6EF1-8B5CF81A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E0561F-84C1-7740-AD8F-5726C7308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dirty="0">
                <a:solidFill>
                  <a:srgbClr val="C00000"/>
                </a:solidFill>
              </a:rPr>
              <a:t>MOTORS</a:t>
            </a:r>
            <a:endParaRPr lang="en-GB" sz="2500" i="1" noProof="0" dirty="0">
              <a:solidFill>
                <a:srgbClr val="C00000"/>
              </a:solidFill>
            </a:endParaRP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CB07748D-A7F0-4BB3-A94B-562BC86DC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E9217F62-4BC6-3D9F-7EAD-49140C721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 descr="DC motors with gearbox and encoders Botland - Robotic Shop">
            <a:extLst>
              <a:ext uri="{FF2B5EF4-FFF2-40B4-BE49-F238E27FC236}">
                <a16:creationId xmlns:a16="http://schemas.microsoft.com/office/drawing/2014/main" id="{E41C659D-EB14-8EA1-5000-E6E98900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12870"/>
            <a:ext cx="25241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C17CC-6304-7A11-90BC-EACDBAF81699}"/>
              </a:ext>
            </a:extLst>
          </p:cNvPr>
          <p:cNvSpPr txBox="1"/>
          <p:nvPr/>
        </p:nvSpPr>
        <p:spPr>
          <a:xfrm>
            <a:off x="4183098" y="2321004"/>
            <a:ext cx="369470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Forward</a:t>
            </a:r>
          </a:p>
          <a:p>
            <a:pPr algn="ctr"/>
            <a:endParaRPr lang="en-US" sz="2000" b="1" dirty="0"/>
          </a:p>
          <a:p>
            <a:pPr algn="ctr"/>
            <a:r>
              <a:rPr lang="en-US" b="1" dirty="0"/>
              <a:t>Reverse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Brake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Coast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BF28C-BB58-D5BC-D6A4-65B8F42C1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903" y="2321004"/>
            <a:ext cx="3734321" cy="2238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4474A-48E4-80AE-AB40-1A37DA93B981}"/>
              </a:ext>
            </a:extLst>
          </p:cNvPr>
          <p:cNvSpPr txBox="1"/>
          <p:nvPr/>
        </p:nvSpPr>
        <p:spPr>
          <a:xfrm>
            <a:off x="756552" y="5330904"/>
            <a:ext cx="105477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Forward and Coast</a:t>
            </a:r>
            <a:r>
              <a:rPr lang="en-GB" sz="2000" dirty="0"/>
              <a:t>: the PWM alternates between forward drive and coast mode</a:t>
            </a:r>
          </a:p>
          <a:p>
            <a:pPr algn="ctr"/>
            <a:r>
              <a:rPr lang="en-GB" sz="2000" b="1" dirty="0"/>
              <a:t>Forward and Brake</a:t>
            </a:r>
            <a:r>
              <a:rPr lang="en-GB" sz="2000" dirty="0"/>
              <a:t>: the PWM alternates between forward drive and active braking</a:t>
            </a:r>
          </a:p>
        </p:txBody>
      </p:sp>
    </p:spTree>
    <p:extLst>
      <p:ext uri="{BB962C8B-B14F-4D97-AF65-F5344CB8AC3E}">
        <p14:creationId xmlns:p14="http://schemas.microsoft.com/office/powerpoint/2010/main" val="38502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13D4-9C7F-6ADE-6923-CCEE1A19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BF67F3-0401-7167-DB95-C3F8D150C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98" y="1293271"/>
            <a:ext cx="10547797" cy="471135"/>
          </a:xfrm>
        </p:spPr>
        <p:txBody>
          <a:bodyPr>
            <a:noAutofit/>
          </a:bodyPr>
          <a:lstStyle/>
          <a:p>
            <a:pPr marL="0" lvl="1"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GB" sz="2500" i="1" noProof="0" dirty="0">
                <a:solidFill>
                  <a:srgbClr val="C00000"/>
                </a:solidFill>
              </a:rPr>
              <a:t>ENCODERS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C60E1DC-9F7D-BED9-8A1C-0A056A42E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125413"/>
          <a:ext cx="113982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5729" imgH="1078838" progId="Word.Document.12">
                  <p:embed/>
                </p:oleObj>
              </mc:Choice>
              <mc:Fallback>
                <p:oleObj name="Document" r:id="rId2" imgW="9145729" imgH="1078838" progId="Word.Documen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CB07748D-A7F0-4BB3-A94B-562BC86DC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25" y="125413"/>
                        <a:ext cx="1139825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5F00B5-0237-142D-F6BD-D579F9E0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3" y="2085062"/>
            <a:ext cx="3962953" cy="3324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2ED96-77A8-EA21-E26B-5352C189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881" y="2085062"/>
            <a:ext cx="5845689" cy="1776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FBC74-0E17-6CDA-9B15-D644EBF47476}"/>
              </a:ext>
            </a:extLst>
          </p:cNvPr>
          <p:cNvSpPr txBox="1"/>
          <p:nvPr/>
        </p:nvSpPr>
        <p:spPr>
          <a:xfrm>
            <a:off x="5440412" y="4486421"/>
            <a:ext cx="6294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Data analysis performed in MATLAB</a:t>
            </a:r>
            <a:r>
              <a:rPr lang="en-GB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Motors angular velocities (in rad/s)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voltage (step input)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398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1046</Words>
  <Application>Microsoft Office PowerPoint</Application>
  <PresentationFormat>Widescreen</PresentationFormat>
  <Paragraphs>266</Paragraphs>
  <Slides>29</Slides>
  <Notes>5</Notes>
  <HiddenSlides>0</HiddenSlides>
  <MMClips>1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Tema di Office</vt:lpstr>
      <vt:lpstr>Document</vt:lpstr>
      <vt:lpstr>University of Padua – Department of Information Engineering Bachelor’s Degree in Control System Engineering </vt:lpstr>
      <vt:lpstr>LABORATORY 1</vt:lpstr>
      <vt:lpstr>LINE SENSOR</vt:lpstr>
      <vt:lpstr>Periodic Polling Approaches</vt:lpstr>
      <vt:lpstr>KEYPAD SETUP</vt:lpstr>
      <vt:lpstr>Presentazione standard di PowerPoint</vt:lpstr>
      <vt:lpstr>LABORATORY 2</vt:lpstr>
      <vt:lpstr>MOTORS</vt:lpstr>
      <vt:lpstr>ENCODERS</vt:lpstr>
      <vt:lpstr>Second Part –  Motor Control</vt:lpstr>
      <vt:lpstr>Working Points Identification</vt:lpstr>
      <vt:lpstr>Motor Parameters Estimation –  Graphical Method</vt:lpstr>
      <vt:lpstr>Motor Parameters Estimation –  Tangent Method</vt:lpstr>
      <vt:lpstr>Final Comparison</vt:lpstr>
      <vt:lpstr>PI Controller Design</vt:lpstr>
      <vt:lpstr>PI Controller Design - Results</vt:lpstr>
      <vt:lpstr>Combined Cross Validation</vt:lpstr>
      <vt:lpstr>Windup Problem</vt:lpstr>
      <vt:lpstr>Anti-Windup Design</vt:lpstr>
      <vt:lpstr>LABORATORY 4</vt:lpstr>
      <vt:lpstr>Controller Architecture</vt:lpstr>
      <vt:lpstr>Tuning Parameters</vt:lpstr>
      <vt:lpstr>Circuit A: Bullet</vt:lpstr>
      <vt:lpstr>Circuit B: Hourglass</vt:lpstr>
      <vt:lpstr>LABORATORY 5</vt:lpstr>
      <vt:lpstr>Task Managment</vt:lpstr>
      <vt:lpstr>Noisy Track</vt:lpstr>
      <vt:lpstr>Following an Invisible Line</vt:lpstr>
      <vt:lpstr>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Padua – Department of Information Engineering Bachelor’s Degree in Control System Engineering </dc:title>
  <dc:creator>Borgato Sandra</dc:creator>
  <cp:lastModifiedBy>Manuel Favaro</cp:lastModifiedBy>
  <cp:revision>55</cp:revision>
  <dcterms:created xsi:type="dcterms:W3CDTF">2025-12-16T15:36:11Z</dcterms:created>
  <dcterms:modified xsi:type="dcterms:W3CDTF">2026-02-18T11:36:14Z</dcterms:modified>
</cp:coreProperties>
</file>